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56" r:id="rId2"/>
    <p:sldId id="257" r:id="rId3"/>
    <p:sldId id="258" r:id="rId4"/>
    <p:sldId id="261" r:id="rId5"/>
    <p:sldId id="275" r:id="rId6"/>
    <p:sldId id="262" r:id="rId7"/>
    <p:sldId id="264" r:id="rId8"/>
    <p:sldId id="265" r:id="rId9"/>
    <p:sldId id="266" r:id="rId10"/>
    <p:sldId id="268" r:id="rId11"/>
    <p:sldId id="269" r:id="rId12"/>
    <p:sldId id="274" r:id="rId13"/>
    <p:sldId id="270" r:id="rId14"/>
    <p:sldId id="271" r:id="rId15"/>
    <p:sldId id="272" r:id="rId16"/>
    <p:sldId id="273" r:id="rId17"/>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DCA"/>
          </a:solidFill>
        </a:fill>
      </a:tcStyle>
    </a:wholeTbl>
    <a:band2H>
      <a:tcTxStyle/>
      <a:tcStyle>
        <a:tcBdr/>
        <a:fill>
          <a:solidFill>
            <a:srgbClr val="F6EF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a:tcStyle>
        <a:tcBdr/>
        <a:fill>
          <a:solidFill>
            <a:srgbClr val="EEEEEE"/>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D9"/>
          </a:solidFill>
        </a:fill>
      </a:tcStyle>
    </a:wholeTbl>
    <a:band2H>
      <a:tcTxStyle/>
      <a:tcStyle>
        <a:tcBdr/>
        <a:fill>
          <a:solidFill>
            <a:srgbClr val="E7E7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333333"/>
        </a:fontRef>
        <a:srgbClr val="333333"/>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7E7"/>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333333"/>
        </a:fontRef>
        <a:srgbClr val="333333"/>
      </a:tcTxStyle>
      <a:tcStyle>
        <a:tcBdr>
          <a:left>
            <a:ln w="12700" cap="flat">
              <a:noFill/>
              <a:miter lim="400000"/>
            </a:ln>
          </a:left>
          <a:right>
            <a:ln w="12700" cap="flat">
              <a:noFill/>
              <a:miter lim="400000"/>
            </a:ln>
          </a:right>
          <a:top>
            <a:ln w="50800" cap="flat">
              <a:solidFill>
                <a:srgbClr val="333333"/>
              </a:solidFill>
              <a:prstDash val="solid"/>
              <a:round/>
            </a:ln>
          </a:top>
          <a:bottom>
            <a:ln w="25400" cap="flat">
              <a:solidFill>
                <a:srgbClr val="333333"/>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333333"/>
              </a:solidFill>
              <a:prstDash val="solid"/>
              <a:round/>
            </a:ln>
          </a:top>
          <a:bottom>
            <a:ln w="25400" cap="flat">
              <a:solidFill>
                <a:srgbClr val="333333"/>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CC"/>
          </a:solidFill>
        </a:fill>
      </a:tcStyle>
    </a:wholeTbl>
    <a:band2H>
      <a:tcTxStyle/>
      <a:tcStyle>
        <a:tcBdr/>
        <a:fill>
          <a:solidFill>
            <a:srgbClr val="E7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firstRow>
  </a:tblStyle>
  <a:tblStyle styleId="{2708684C-4D16-4618-839F-0558EEFCDFE6}" styleName="">
    <a:tblBg/>
    <a:wholeTbl>
      <a:tcTxStyle b="off"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solidFill>
            <a:srgbClr val="333333">
              <a:alpha val="20000"/>
            </a:srgbClr>
          </a:solidFill>
        </a:fill>
      </a:tcStyle>
    </a:wholeTbl>
    <a:band2H>
      <a:tcTxStyle/>
      <a:tcStyle>
        <a:tcBdr/>
        <a:fill>
          <a:solidFill>
            <a:srgbClr val="FFFFFF"/>
          </a:solidFill>
        </a:fill>
      </a:tcStyle>
    </a:band2H>
    <a:firstCol>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solidFill>
            <a:srgbClr val="333333">
              <a:alpha val="20000"/>
            </a:srgbClr>
          </a:solidFill>
        </a:fill>
      </a:tcStyle>
    </a:firstCol>
    <a:lastRow>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508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noFill/>
        </a:fill>
      </a:tcStyle>
    </a:lastRow>
    <a:firstRow>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254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586"/>
    <p:restoredTop sz="67211"/>
  </p:normalViewPr>
  <p:slideViewPr>
    <p:cSldViewPr snapToGrid="0" snapToObjects="1">
      <p:cViewPr varScale="1">
        <p:scale>
          <a:sx n="84" d="100"/>
          <a:sy n="84" d="100"/>
        </p:scale>
        <p:origin x="221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gif>
</file>

<file path=ppt/media/image2.png>
</file>

<file path=ppt/media/image3.png>
</file>

<file path=ppt/media/image4.jp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xfrm>
            <a:off x="1143000" y="685800"/>
            <a:ext cx="4572000" cy="3429000"/>
          </a:xfrm>
          <a:prstGeom prst="rect">
            <a:avLst/>
          </a:prstGeom>
        </p:spPr>
        <p:txBody>
          <a:bodyPr/>
          <a:lstStyle/>
          <a:p>
            <a:endParaRPr/>
          </a:p>
        </p:txBody>
      </p:sp>
      <p:sp>
        <p:nvSpPr>
          <p:cNvPr id="198" name="Shape 19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j-lt"/>
        <a:ea typeface="+mj-ea"/>
        <a:cs typeface="+mj-cs"/>
        <a:sym typeface="Arial"/>
      </a:defRPr>
    </a:lvl1pPr>
    <a:lvl2pPr indent="228600" latinLnBrk="0">
      <a:spcBef>
        <a:spcPts val="400"/>
      </a:spcBef>
      <a:defRPr sz="1200">
        <a:latin typeface="+mj-lt"/>
        <a:ea typeface="+mj-ea"/>
        <a:cs typeface="+mj-cs"/>
        <a:sym typeface="Arial"/>
      </a:defRPr>
    </a:lvl2pPr>
    <a:lvl3pPr indent="457200" latinLnBrk="0">
      <a:spcBef>
        <a:spcPts val="400"/>
      </a:spcBef>
      <a:defRPr sz="1200">
        <a:latin typeface="+mj-lt"/>
        <a:ea typeface="+mj-ea"/>
        <a:cs typeface="+mj-cs"/>
        <a:sym typeface="Arial"/>
      </a:defRPr>
    </a:lvl3pPr>
    <a:lvl4pPr indent="685800" latinLnBrk="0">
      <a:spcBef>
        <a:spcPts val="400"/>
      </a:spcBef>
      <a:defRPr sz="1200">
        <a:latin typeface="+mj-lt"/>
        <a:ea typeface="+mj-ea"/>
        <a:cs typeface="+mj-cs"/>
        <a:sym typeface="Arial"/>
      </a:defRPr>
    </a:lvl4pPr>
    <a:lvl5pPr indent="914400" latinLnBrk="0">
      <a:spcBef>
        <a:spcPts val="400"/>
      </a:spcBef>
      <a:defRPr sz="1200">
        <a:latin typeface="+mj-lt"/>
        <a:ea typeface="+mj-ea"/>
        <a:cs typeface="+mj-cs"/>
        <a:sym typeface="Arial"/>
      </a:defRPr>
    </a:lvl5pPr>
    <a:lvl6pPr indent="1143000" latinLnBrk="0">
      <a:spcBef>
        <a:spcPts val="400"/>
      </a:spcBef>
      <a:defRPr sz="1200">
        <a:latin typeface="+mj-lt"/>
        <a:ea typeface="+mj-ea"/>
        <a:cs typeface="+mj-cs"/>
        <a:sym typeface="Arial"/>
      </a:defRPr>
    </a:lvl6pPr>
    <a:lvl7pPr indent="1371600" latinLnBrk="0">
      <a:spcBef>
        <a:spcPts val="400"/>
      </a:spcBef>
      <a:defRPr sz="1200">
        <a:latin typeface="+mj-lt"/>
        <a:ea typeface="+mj-ea"/>
        <a:cs typeface="+mj-cs"/>
        <a:sym typeface="Arial"/>
      </a:defRPr>
    </a:lvl7pPr>
    <a:lvl8pPr indent="1600200" latinLnBrk="0">
      <a:spcBef>
        <a:spcPts val="400"/>
      </a:spcBef>
      <a:defRPr sz="1200">
        <a:latin typeface="+mj-lt"/>
        <a:ea typeface="+mj-ea"/>
        <a:cs typeface="+mj-cs"/>
        <a:sym typeface="Arial"/>
      </a:defRPr>
    </a:lvl8pPr>
    <a:lvl9pPr indent="1828800" latinLnBrk="0">
      <a:spcBef>
        <a:spcPts val="400"/>
      </a:spcBef>
      <a:defRPr sz="12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What we thought we would do the very first week of the class, is consider exactly what it means to solve problems. And let me propose that this is programming.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This is problem solving. You have some input, which is the problem you care about that you want to solve, and you care about the solution to that problem, which is the so-called output.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And in between that input and output is this black box of sorts, inside of which is the magic that happens, the magic that you'll eventually be able to harness and compel computers to solve problems for you. Inside of that black box, ultimately, is going to be the code that you write. </a:t>
            </a: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p>
        </p:txBody>
      </p:sp>
    </p:spTree>
    <p:extLst>
      <p:ext uri="{BB962C8B-B14F-4D97-AF65-F5344CB8AC3E}">
        <p14:creationId xmlns:p14="http://schemas.microsoft.com/office/powerpoint/2010/main" val="168114822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Next highlighted here are what we'll call conditions or branches. These are sort of the proverbial forks in the road. You could either do this or this or maybe this other thing. And you can have one decision to make or two or three or four, however many conditions make sense logically. We'll call those conditions. But how do you decide which fork in the road to take? Whether to do this or that or this other thing? For that we need something called Boolean expressions. </a:t>
            </a:r>
            <a:endParaRPr lang="en-AU" dirty="0">
              <a:effectLst/>
            </a:endParaRPr>
          </a:p>
          <a:p>
            <a:endParaRPr lang="en-AU" dirty="0"/>
          </a:p>
        </p:txBody>
      </p:sp>
    </p:spTree>
    <p:extLst>
      <p:ext uri="{BB962C8B-B14F-4D97-AF65-F5344CB8AC3E}">
        <p14:creationId xmlns:p14="http://schemas.microsoft.com/office/powerpoint/2010/main" val="37878562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effectLst/>
                <a:latin typeface="+mj-lt"/>
                <a:ea typeface="+mj-ea"/>
                <a:cs typeface="+mj-cs"/>
                <a:sym typeface="Arial"/>
              </a:rPr>
              <a:t>A Boolean expression it's just a question whose answer is yes or no, or true or false, or, frankly, one or zero. All of those would be equivalent for our purposes. So person on page. That's a yes or no question. Person earlier in book? That too is a question. Person later in book is a third question as well. So if you can imagine a yes-no answer, a true-false answer, a one-zero answer, that is what gives us these things called Boolean expressions. </a:t>
            </a:r>
            <a:endParaRPr lang="en-AU" dirty="0">
              <a:effectLst/>
            </a:endParaRPr>
          </a:p>
          <a:p>
            <a:endParaRPr lang="en-AU" dirty="0"/>
          </a:p>
        </p:txBody>
      </p:sp>
    </p:spTree>
    <p:extLst>
      <p:ext uri="{BB962C8B-B14F-4D97-AF65-F5344CB8AC3E}">
        <p14:creationId xmlns:p14="http://schemas.microsoft.com/office/powerpoint/2010/main" val="30002811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effectLst/>
                <a:latin typeface="+mj-lt"/>
                <a:ea typeface="+mj-ea"/>
                <a:cs typeface="+mj-cs"/>
                <a:sym typeface="Arial"/>
              </a:rPr>
              <a:t>And then lastly, in yellow here are these things. Go back to line three. This will induce what we'll call a loop or a cycle, which is just a programming construct or principle of an algorithm that gets you to do something again and again so you don't have to write 100-line algorithm. You can write a 13-line algorithm and reuse parts of it again and again. </a:t>
            </a:r>
            <a:endParaRPr lang="en-AU" dirty="0">
              <a:effectLst/>
            </a:endParaRPr>
          </a:p>
          <a:p>
            <a:endParaRPr lang="en-AU" dirty="0"/>
          </a:p>
        </p:txBody>
      </p:sp>
    </p:spTree>
    <p:extLst>
      <p:ext uri="{BB962C8B-B14F-4D97-AF65-F5344CB8AC3E}">
        <p14:creationId xmlns:p14="http://schemas.microsoft.com/office/powerpoint/2010/main" val="31249728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2952934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What we thought we would do the very first week of the class, is consider exactly what it means to solve problems. And let me propose that this is programming.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This is problem solving. You have some input, which is the problem you care about that you want to solve, and you care about the solution to that problem, which is the so-called output.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And in between that input and output is this black box of sorts, inside of which is the magic that happens, the magic that you'll eventually be able to harness and compel computers to solve problems for you. Inside of that black box, ultimately, is going to be the code that you write. </a:t>
            </a: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p>
        </p:txBody>
      </p:sp>
    </p:spTree>
    <p:extLst>
      <p:ext uri="{BB962C8B-B14F-4D97-AF65-F5344CB8AC3E}">
        <p14:creationId xmlns:p14="http://schemas.microsoft.com/office/powerpoint/2010/main" val="11070926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And so inside of this black box is what we would typically describe as algorithms. Algorithms are step by step instructions for solving problems. They don't even have to involve computers. We humans can execute algorithms just by following someone else's instructions. If you've ever prepared something from a cookbook, following a recipe, you are executing an algorithm step by step.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But unlike a lot of recipes or unlike a lot of instructions that we humans give to each other, there's no room for ambiguity in computers. Computers' algorithms, when implemented by machines, they really have to be not only correct so that you get the right outputs that you care about, but they also need to be precise. You need to be ever so precise, because unlike we humans who can kind of like read between the lines and, yeah, I get what you mean, computers are going to take you literally.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And so when programming a computer, that is, translating an algorithm, step by step instructions, into some language the computer understands, the onus is on you to make sure that the computer cannot misinterpret what you want. </a:t>
            </a:r>
            <a:endParaRPr lang="en-AU" dirty="0">
              <a:effectLst/>
            </a:endParaRPr>
          </a:p>
          <a:p>
            <a:endParaRPr lang="en-AU" dirty="0"/>
          </a:p>
        </p:txBody>
      </p:sp>
    </p:spTree>
    <p:extLst>
      <p:ext uri="{BB962C8B-B14F-4D97-AF65-F5344CB8AC3E}">
        <p14:creationId xmlns:p14="http://schemas.microsoft.com/office/powerpoint/2010/main" val="1019036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There's a whole bunch of words with definitions in a dictionary.</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So suppose we want to solve a problem.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And the input to that problem is not only this phone book, but also the word to look up the definition of.    So say I want find the definition of programming.</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If I want to look the definition,  you might open up this book and start looking for Virtual. I don't see “programming” on the first page, so I move on to the second. I don't see “programming” there, so I move on to the third. I don't see “programming” there so I move on to the fourth. And so forth, one page at a time, looking for the word virtual.</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endParaRPr lang="en-AU" dirty="0"/>
          </a:p>
        </p:txBody>
      </p:sp>
    </p:spTree>
    <p:extLst>
      <p:ext uri="{BB962C8B-B14F-4D97-AF65-F5344CB8AC3E}">
        <p14:creationId xmlns:p14="http://schemas.microsoft.com/office/powerpoint/2010/main" val="2331052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All right. So it looks like the algorithm is indeed correct, but it's terribly, terribly slow.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How well designed is the algorithm? This is correct. It's just incredibly, incredibly tedious and slow. But I will find the definition. But, of course, we can do better. </a:t>
            </a:r>
            <a:endParaRPr lang="en-AU" dirty="0"/>
          </a:p>
        </p:txBody>
      </p:sp>
    </p:spTree>
    <p:extLst>
      <p:ext uri="{BB962C8B-B14F-4D97-AF65-F5344CB8AC3E}">
        <p14:creationId xmlns:p14="http://schemas.microsoft.com/office/powerpoint/2010/main" val="288665501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I might skip my name on a page. And let me ask a follow up question. Can I fix this? Do I have to throw out the whole algorithm or can we at least fix this problem, do you think?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I don't think we have to completely sacrifice the idea of speeding up this algorithm by moving twice as fast.  If I go too far-- maybe I get to the Q section, which is one letter too late-- I should at least double back one page. </a:t>
            </a:r>
          </a:p>
          <a:p>
            <a:pPr marL="0" marR="0" lvl="0" indent="0" defTabSz="914400" eaLnBrk="1" fontAlgn="auto" latinLnBrk="0" hangingPunct="1">
              <a:lnSpc>
                <a:spcPct val="100000"/>
              </a:lnSpc>
              <a:spcBef>
                <a:spcPts val="400"/>
              </a:spcBef>
              <a:spcAft>
                <a:spcPts val="0"/>
              </a:spcAft>
              <a:buClrTx/>
              <a:buSzTx/>
              <a:buFontTx/>
              <a:buNone/>
              <a:tabLst/>
              <a:defRPr/>
            </a:pPr>
            <a:endParaRPr lang="en-AU" sz="1200" dirty="0">
              <a:effectLst/>
              <a:latin typeface="+mj-lt"/>
              <a:ea typeface="+mj-ea"/>
              <a:cs typeface="+mj-cs"/>
              <a:sym typeface="Arial"/>
            </a:endParaRPr>
          </a:p>
          <a:p>
            <a:r>
              <a:rPr lang="en-AU" sz="1200" dirty="0">
                <a:effectLst/>
                <a:latin typeface="+mj-lt"/>
                <a:ea typeface="+mj-ea"/>
                <a:cs typeface="+mj-cs"/>
                <a:sym typeface="Arial"/>
              </a:rPr>
              <a:t>But thanks to the alphabetization of the dictionary, I can be smarter.    I'm looking for. But I can decide it's to the left or to the right. I know P comes after M. And so now I can go to the left. And you know what's interesting here, is that I can use that exact same algorithm. I don't have to think any differently. I can apply the same logic, open to the middle of this half of the phone, book and now I see I'm in the S section. So I'm still a little too far. But again, I can tear half the problem away.</a:t>
            </a:r>
          </a:p>
          <a:p>
            <a:endParaRPr lang="en-AU" sz="1200" dirty="0">
              <a:effectLst/>
              <a:latin typeface="+mj-lt"/>
              <a:ea typeface="+mj-ea"/>
              <a:cs typeface="+mj-cs"/>
              <a:sym typeface="Arial"/>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endParaRPr lang="en-AU" dirty="0"/>
          </a:p>
        </p:txBody>
      </p:sp>
    </p:spTree>
    <p:extLst>
      <p:ext uri="{BB962C8B-B14F-4D97-AF65-F5344CB8AC3E}">
        <p14:creationId xmlns:p14="http://schemas.microsoft.com/office/powerpoint/2010/main" val="40486879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effectLst/>
                <a:latin typeface="+mj-lt"/>
                <a:ea typeface="+mj-ea"/>
                <a:cs typeface="+mj-cs"/>
                <a:sym typeface="Arial"/>
              </a:rPr>
              <a:t>So when it comes to programming now, we need to translate these things called algorithms to code. Or, in this case, let's call it pseudocode. And in just a bit, we'll focus on an actual programming language, albeit a graphical one. But for now let's just consider some of the constructs or sort of fundamental ideas that are going to be useful to leverage here on out in this class. </a:t>
            </a: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pPr marL="0" marR="0" lvl="0" indent="0" defTabSz="914400" eaLnBrk="1" fontAlgn="auto" latinLnBrk="0" hangingPunct="1">
              <a:lnSpc>
                <a:spcPct val="100000"/>
              </a:lnSpc>
              <a:spcBef>
                <a:spcPts val="400"/>
              </a:spcBef>
              <a:spcAft>
                <a:spcPts val="0"/>
              </a:spcAft>
              <a:buClrTx/>
              <a:buSzTx/>
              <a:buFontTx/>
              <a:buNone/>
              <a:tabLst/>
              <a:defRPr/>
            </a:pPr>
            <a:endParaRPr lang="en-AU" dirty="0">
              <a:effectLst/>
            </a:endParaRPr>
          </a:p>
          <a:p>
            <a:endParaRPr lang="en-AU" dirty="0"/>
          </a:p>
        </p:txBody>
      </p:sp>
    </p:spTree>
    <p:extLst>
      <p:ext uri="{BB962C8B-B14F-4D97-AF65-F5344CB8AC3E}">
        <p14:creationId xmlns:p14="http://schemas.microsoft.com/office/powerpoint/2010/main" val="3113720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400"/>
              </a:spcBef>
              <a:spcAft>
                <a:spcPts val="0"/>
              </a:spcAft>
              <a:buClrTx/>
              <a:buSzTx/>
              <a:buFontTx/>
              <a:buNone/>
              <a:tabLst/>
              <a:defRPr/>
            </a:pPr>
            <a:r>
              <a:rPr lang="en-AU" sz="1200" dirty="0">
                <a:effectLst/>
                <a:latin typeface="+mj-lt"/>
                <a:ea typeface="+mj-ea"/>
                <a:cs typeface="+mj-cs"/>
                <a:sym typeface="Arial"/>
              </a:rPr>
              <a:t>So when it comes to programming now, we need to translate these things called algorithms to code. Or, in this case, let's call it pseudocode. And in just a bit, we'll focus on an actual programming language, albeit a graphical one. But for now let's just consider some of the constructs or sort of fundamental ideas that are going to be useful to leverage here on out in this class. So let me propose that what I really just did verbally can be translated into pseudocode, which is like an algorithm implemented in English, or whatever your spoken or written language is. But the key is that it's got to be correct, and ideally it had better be precise so that there's no ambiguity. Step one was, indeed, what I did. Pick up phone book. Step two, open to middle of phone book. Step three, look at page. And indeed I did that. And now things got interesting. Step four, if person-- David, in my case-- is on the page, what do I want to do? Well, I should probably call that person. The problem is solved. I've gotten my output, the person's number. But there's another possibility, not if the person's on the page but, rather if the person is earlier in the book-- and that is what happened a moment ago. If I ended up on M, but I'm looking for David, that's to the left, I should then do what? Open to the middle of the left half of the book. And that's indeed what I did. And I sort of gratuitously tore the problem in half. But algorithmically, I just looked at the left half of the book next. What do I do next? Well, really, that's the point at which I proposed that the algorithm is now just repeatable, again and again, and so we'll say go back to line three. Why? Well, starting at line three, I have an algorithm for looking up someone in a phone book. It just so happens the phone book now is half as large. But there's another case. What if the person is later in the book? I wasn't searching for David, which starts with D, but someone else's name that's toward the end of the alphabet. Well, then if that person is later in the book, same idea. Open to the middle of the right half of the book, and then again, go back to step three. But lastly, there's a fourth possibility. There's a fourth possibility. Either the person's in the phone book, or they're to the left or they're to the right, or, frankly, they are just not there at all. And this last point, though somewhat subtle, is so important. Odds are all of us on our Macs, PCs. Maybe even phones, have had that very frustrating experience where your computer hangs, you get the stupid spinning beachball or hourglass, the thing freezes or just reboots, you know, something goes wrong and it's sort of inexplicable. </a:t>
            </a:r>
            <a:endParaRPr lang="en-AU" dirty="0">
              <a:effectLst/>
            </a:endParaRPr>
          </a:p>
          <a:p>
            <a:endParaRPr lang="en-AU" dirty="0"/>
          </a:p>
        </p:txBody>
      </p:sp>
    </p:spTree>
    <p:extLst>
      <p:ext uri="{BB962C8B-B14F-4D97-AF65-F5344CB8AC3E}">
        <p14:creationId xmlns:p14="http://schemas.microsoft.com/office/powerpoint/2010/main" val="39688021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dirty="0">
                <a:effectLst/>
                <a:latin typeface="+mj-lt"/>
                <a:ea typeface="+mj-ea"/>
                <a:cs typeface="+mj-cs"/>
                <a:sym typeface="Arial"/>
              </a:rPr>
              <a:t>So what are the fundamental constructs we've seen here that we're going to continue seeing in class? Well, highlighted in yellow now are really some verbs or actions that we exercised with that phone book. These are, in general, in programming called functions. A function is an action or a verb. It's a statement that gets the computer to do something. </a:t>
            </a:r>
            <a:endParaRPr lang="en-AU" dirty="0">
              <a:effectLst/>
            </a:endParaRPr>
          </a:p>
          <a:p>
            <a:endParaRPr lang="en-AU" dirty="0"/>
          </a:p>
        </p:txBody>
      </p:sp>
    </p:spTree>
    <p:extLst>
      <p:ext uri="{BB962C8B-B14F-4D97-AF65-F5344CB8AC3E}">
        <p14:creationId xmlns:p14="http://schemas.microsoft.com/office/powerpoint/2010/main" val="4831537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One-line 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 name="Rectangle"/>
          <p:cNvSpPr/>
          <p:nvPr/>
        </p:nvSpPr>
        <p:spPr>
          <a:xfrm>
            <a:off x="0" y="4000503"/>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15" name="Body Level One…"/>
          <p:cNvSpPr txBox="1">
            <a:spLocks noGrp="1"/>
          </p:cNvSpPr>
          <p:nvPr>
            <p:ph type="body" sz="quarter" idx="1"/>
          </p:nvPr>
        </p:nvSpPr>
        <p:spPr>
          <a:xfrm>
            <a:off x="0" y="4000503"/>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6"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17" name="Title Text"/>
          <p:cNvSpPr txBox="1">
            <a:spLocks noGrp="1"/>
          </p:cNvSpPr>
          <p:nvPr>
            <p:ph type="title"/>
          </p:nvPr>
        </p:nvSpPr>
        <p:spPr>
          <a:xfrm>
            <a:off x="0" y="3214684"/>
            <a:ext cx="5760000" cy="786166"/>
          </a:xfrm>
          <a:prstGeom prst="rect">
            <a:avLst/>
          </a:prstGeom>
          <a:solidFill>
            <a:schemeClr val="accent1"/>
          </a:solidFill>
        </p:spPr>
        <p:txBody>
          <a:bodyPr anchor="b"/>
          <a:lstStyle>
            <a:lvl1pPr>
              <a:defRPr sz="4400">
                <a:solidFill>
                  <a:srgbClr val="FFFFFF"/>
                </a:solidFill>
              </a:defRPr>
            </a:lvl1pPr>
          </a:lstStyle>
          <a:p>
            <a:r>
              <a:t>Title Text</a:t>
            </a:r>
          </a:p>
        </p:txBody>
      </p:sp>
      <p:sp>
        <p:nvSpPr>
          <p:cNvPr id="1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5"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16"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17"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24"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25"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26" name="Title Text"/>
          <p:cNvSpPr txBox="1">
            <a:spLocks noGrp="1"/>
          </p:cNvSpPr>
          <p:nvPr>
            <p:ph type="title"/>
          </p:nvPr>
        </p:nvSpPr>
        <p:spPr>
          <a:xfrm>
            <a:off x="457200" y="273050"/>
            <a:ext cx="3008316" cy="1162050"/>
          </a:xfrm>
          <a:prstGeom prst="rect">
            <a:avLst/>
          </a:prstGeom>
        </p:spPr>
        <p:txBody>
          <a:bodyPr anchor="b"/>
          <a:lstStyle>
            <a:lvl1pPr>
              <a:defRPr sz="2000" b="1"/>
            </a:lvl1pPr>
          </a:lstStyle>
          <a:p>
            <a:r>
              <a:t>Title Text</a:t>
            </a:r>
          </a:p>
        </p:txBody>
      </p:sp>
      <p:sp>
        <p:nvSpPr>
          <p:cNvPr id="127" name="Body Level One…"/>
          <p:cNvSpPr txBox="1">
            <a:spLocks noGrp="1"/>
          </p:cNvSpPr>
          <p:nvPr>
            <p:ph type="body" idx="1"/>
          </p:nvPr>
        </p:nvSpPr>
        <p:spPr>
          <a:xfrm>
            <a:off x="3575050" y="273050"/>
            <a:ext cx="5111750" cy="5656282"/>
          </a:xfrm>
          <a:prstGeom prst="rect">
            <a:avLst/>
          </a:prstGeom>
        </p:spPr>
        <p:txBody>
          <a:bodyPr/>
          <a:lstStyle>
            <a:lvl1pPr>
              <a:spcBef>
                <a:spcPts val="1100"/>
              </a:spcBef>
              <a:defRPr sz="3200"/>
            </a:lvl1pPr>
            <a:lvl2pPr indent="0">
              <a:spcBef>
                <a:spcPts val="1100"/>
              </a:spcBef>
              <a:defRPr sz="3200"/>
            </a:lvl2pPr>
            <a:lvl3pPr indent="0">
              <a:spcBef>
                <a:spcPts val="1100"/>
              </a:spcBef>
              <a:defRPr sz="3200"/>
            </a:lvl3pPr>
            <a:lvl4pPr indent="0">
              <a:spcBef>
                <a:spcPts val="1100"/>
              </a:spcBef>
              <a:defRPr sz="3200"/>
            </a:lvl4pPr>
            <a:lvl5pPr indent="0">
              <a:spcBef>
                <a:spcPts val="1100"/>
              </a:spcBef>
              <a:defRPr sz="3200"/>
            </a:lvl5pPr>
          </a:lstStyle>
          <a:p>
            <a:r>
              <a:t>Body Level One</a:t>
            </a:r>
          </a:p>
          <a:p>
            <a:pPr lvl="1"/>
            <a:r>
              <a:t>Body Level Two</a:t>
            </a:r>
          </a:p>
          <a:p>
            <a:pPr lvl="2"/>
            <a:r>
              <a:t>Body Level Three</a:t>
            </a:r>
          </a:p>
          <a:p>
            <a:pPr lvl="3"/>
            <a:r>
              <a:t>Body Level Four</a:t>
            </a:r>
          </a:p>
          <a:p>
            <a:pPr lvl="4"/>
            <a:r>
              <a:t>Body Level Five</a:t>
            </a:r>
          </a:p>
        </p:txBody>
      </p:sp>
      <p:sp>
        <p:nvSpPr>
          <p:cNvPr id="128" name="Rectangle"/>
          <p:cNvSpPr>
            <a:spLocks noGrp="1"/>
          </p:cNvSpPr>
          <p:nvPr>
            <p:ph type="body" sz="half" idx="13"/>
          </p:nvPr>
        </p:nvSpPr>
        <p:spPr>
          <a:xfrm>
            <a:off x="457198" y="1435099"/>
            <a:ext cx="3008317" cy="4494234"/>
          </a:xfrm>
          <a:prstGeom prst="rect">
            <a:avLst/>
          </a:prstGeom>
        </p:spPr>
        <p:txBody>
          <a:bodyPr/>
          <a:lstStyle/>
          <a:p>
            <a:endParaRPr/>
          </a:p>
        </p:txBody>
      </p:sp>
      <p:sp>
        <p:nvSpPr>
          <p:cNvPr id="129"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36"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37"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38" name="Title Text"/>
          <p:cNvSpPr txBox="1">
            <a:spLocks noGrp="1"/>
          </p:cNvSpPr>
          <p:nvPr>
            <p:ph type="title"/>
          </p:nvPr>
        </p:nvSpPr>
        <p:spPr>
          <a:xfrm>
            <a:off x="1792288" y="4800600"/>
            <a:ext cx="5486403" cy="566738"/>
          </a:xfrm>
          <a:prstGeom prst="rect">
            <a:avLst/>
          </a:prstGeom>
        </p:spPr>
        <p:txBody>
          <a:bodyPr anchor="b"/>
          <a:lstStyle>
            <a:lvl1pPr>
              <a:defRPr sz="2000" b="1"/>
            </a:lvl1pPr>
          </a:lstStyle>
          <a:p>
            <a:r>
              <a:t>Title Text</a:t>
            </a:r>
          </a:p>
        </p:txBody>
      </p:sp>
      <p:sp>
        <p:nvSpPr>
          <p:cNvPr id="139" name="Image"/>
          <p:cNvSpPr>
            <a:spLocks noGrp="1"/>
          </p:cNvSpPr>
          <p:nvPr>
            <p:ph type="pic" sz="half" idx="13"/>
          </p:nvPr>
        </p:nvSpPr>
        <p:spPr>
          <a:xfrm>
            <a:off x="1792288" y="612775"/>
            <a:ext cx="5486403" cy="4114800"/>
          </a:xfrm>
          <a:prstGeom prst="rect">
            <a:avLst/>
          </a:prstGeom>
        </p:spPr>
        <p:txBody>
          <a:bodyPr lIns="91439" tIns="45719" rIns="91439" bIns="45719">
            <a:noAutofit/>
          </a:bodyPr>
          <a:lstStyle/>
          <a:p>
            <a:endParaRPr/>
          </a:p>
        </p:txBody>
      </p:sp>
      <p:sp>
        <p:nvSpPr>
          <p:cNvPr id="140" name="Body Level One…"/>
          <p:cNvSpPr txBox="1">
            <a:spLocks noGrp="1"/>
          </p:cNvSpPr>
          <p:nvPr>
            <p:ph type="body" sz="quarter" idx="1"/>
          </p:nvPr>
        </p:nvSpPr>
        <p:spPr>
          <a:xfrm>
            <a:off x="1792288" y="5367337"/>
            <a:ext cx="5486403" cy="490557"/>
          </a:xfrm>
          <a:prstGeom prst="rect">
            <a:avLst/>
          </a:prstGeom>
        </p:spPr>
        <p:txBody>
          <a:bodyPr/>
          <a:lstStyle>
            <a:lvl1pPr marL="0" indent="0">
              <a:spcBef>
                <a:spcPts val="500"/>
              </a:spcBef>
              <a:buClrTx/>
              <a:buSzTx/>
              <a:buNone/>
              <a:defRPr sz="1400"/>
            </a:lvl1pPr>
            <a:lvl2pPr indent="0">
              <a:spcBef>
                <a:spcPts val="500"/>
              </a:spcBef>
              <a:buClrTx/>
              <a:buFontTx/>
              <a:defRPr sz="1400"/>
            </a:lvl2pPr>
            <a:lvl3pPr indent="0">
              <a:spcBef>
                <a:spcPts val="500"/>
              </a:spcBef>
              <a:buClrTx/>
              <a:buFontTx/>
              <a:defRPr sz="1400"/>
            </a:lvl3pPr>
            <a:lvl4pPr indent="0">
              <a:spcBef>
                <a:spcPts val="500"/>
              </a:spcBef>
              <a:buClrTx/>
              <a:buFontTx/>
              <a:defRPr sz="1400"/>
            </a:lvl4pPr>
            <a:lvl5pPr indent="0">
              <a:spcBef>
                <a:spcPts val="500"/>
              </a:spcBef>
              <a:buClrTx/>
              <a:buFontTx/>
              <a:defRPr sz="1400"/>
            </a:lvl5pPr>
          </a:lstStyle>
          <a:p>
            <a:r>
              <a:t>Body Level One</a:t>
            </a:r>
          </a:p>
          <a:p>
            <a:pPr lvl="1"/>
            <a:r>
              <a:t>Body Level Two</a:t>
            </a:r>
          </a:p>
          <a:p>
            <a:pPr lvl="2"/>
            <a:r>
              <a:t>Body Level Three</a:t>
            </a:r>
          </a:p>
          <a:p>
            <a:pPr lvl="3"/>
            <a:r>
              <a:t>Body Level Four</a:t>
            </a:r>
          </a:p>
          <a:p>
            <a:pPr lvl="4"/>
            <a:r>
              <a:t>Body Level Five</a:t>
            </a:r>
          </a:p>
        </p:txBody>
      </p:sp>
      <p:sp>
        <p:nvSpPr>
          <p:cNvPr id="141"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nd Vertical Text">
    <p:spTree>
      <p:nvGrpSpPr>
        <p:cNvPr id="1" name=""/>
        <p:cNvGrpSpPr/>
        <p:nvPr/>
      </p:nvGrpSpPr>
      <p:grpSpPr>
        <a:xfrm>
          <a:off x="0" y="0"/>
          <a:ext cx="0" cy="0"/>
          <a:chOff x="0" y="0"/>
          <a:chExt cx="0" cy="0"/>
        </a:xfrm>
      </p:grpSpPr>
      <p:sp>
        <p:nvSpPr>
          <p:cNvPr id="148"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49"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50"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151" name="Body Level One…"/>
          <p:cNvSpPr txBox="1">
            <a:spLocks noGrp="1"/>
          </p:cNvSpPr>
          <p:nvPr>
            <p:ph type="body" idx="1"/>
          </p:nvPr>
        </p:nvSpPr>
        <p:spPr>
          <a:prstGeom prst="rect">
            <a:avLst/>
          </a:prstGeom>
        </p:spPr>
        <p:txBody>
          <a:bodyPr/>
          <a:lstStyle>
            <a:lvl2pPr indent="0"/>
            <a:lvl3pPr indent="0"/>
            <a:lvl4pPr indent="0"/>
            <a:lvl5pPr indent="0"/>
          </a:lstStyle>
          <a:p>
            <a:r>
              <a:t>Body Level One</a:t>
            </a:r>
          </a:p>
          <a:p>
            <a:pPr lvl="1"/>
            <a:r>
              <a:t>Body Level Two</a:t>
            </a:r>
          </a:p>
          <a:p>
            <a:pPr lvl="2"/>
            <a:r>
              <a:t>Body Level Three</a:t>
            </a:r>
          </a:p>
          <a:p>
            <a:pPr lvl="3"/>
            <a:r>
              <a:t>Body Level Four</a:t>
            </a:r>
          </a:p>
          <a:p>
            <a:pPr lvl="4"/>
            <a:r>
              <a:t>Body Level Five</a:t>
            </a:r>
          </a:p>
        </p:txBody>
      </p:sp>
      <p:sp>
        <p:nvSpPr>
          <p:cNvPr id="152"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Vertical Title and Text">
    <p:spTree>
      <p:nvGrpSpPr>
        <p:cNvPr id="1" name=""/>
        <p:cNvGrpSpPr/>
        <p:nvPr/>
      </p:nvGrpSpPr>
      <p:grpSpPr>
        <a:xfrm>
          <a:off x="0" y="0"/>
          <a:ext cx="0" cy="0"/>
          <a:chOff x="0" y="0"/>
          <a:chExt cx="0" cy="0"/>
        </a:xfrm>
      </p:grpSpPr>
      <p:sp>
        <p:nvSpPr>
          <p:cNvPr id="159"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60"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61" name="Title Text"/>
          <p:cNvSpPr txBox="1">
            <a:spLocks noGrp="1"/>
          </p:cNvSpPr>
          <p:nvPr>
            <p:ph type="title"/>
          </p:nvPr>
        </p:nvSpPr>
        <p:spPr>
          <a:xfrm>
            <a:off x="6629400" y="560387"/>
            <a:ext cx="2057400" cy="5389565"/>
          </a:xfrm>
          <a:prstGeom prst="rect">
            <a:avLst/>
          </a:prstGeom>
        </p:spPr>
        <p:txBody>
          <a:bodyPr/>
          <a:lstStyle/>
          <a:p>
            <a:r>
              <a:t>Title Text</a:t>
            </a:r>
          </a:p>
        </p:txBody>
      </p:sp>
      <p:sp>
        <p:nvSpPr>
          <p:cNvPr id="162" name="Body Level One…"/>
          <p:cNvSpPr txBox="1">
            <a:spLocks noGrp="1"/>
          </p:cNvSpPr>
          <p:nvPr>
            <p:ph type="body" idx="1"/>
          </p:nvPr>
        </p:nvSpPr>
        <p:spPr>
          <a:xfrm>
            <a:off x="457200" y="560387"/>
            <a:ext cx="6019800" cy="5389565"/>
          </a:xfrm>
          <a:prstGeom prst="rect">
            <a:avLst/>
          </a:prstGeom>
        </p:spPr>
        <p:txBody>
          <a:bodyPr/>
          <a:lstStyle>
            <a:lvl2pPr indent="0"/>
            <a:lvl3pPr indent="0"/>
            <a:lvl4pPr indent="0"/>
            <a:lvl5pPr indent="0"/>
          </a:lstStyle>
          <a:p>
            <a:r>
              <a:t>Body Level One</a:t>
            </a:r>
          </a:p>
          <a:p>
            <a:pPr lvl="1"/>
            <a:r>
              <a:t>Body Level Two</a:t>
            </a:r>
          </a:p>
          <a:p>
            <a:pPr lvl="2"/>
            <a:r>
              <a:t>Body Level Three</a:t>
            </a:r>
          </a:p>
          <a:p>
            <a:pPr lvl="3"/>
            <a:r>
              <a:t>Body Level Four</a:t>
            </a:r>
          </a:p>
          <a:p>
            <a:pPr lvl="4"/>
            <a:r>
              <a:t>Body Level Five</a:t>
            </a:r>
          </a:p>
        </p:txBody>
      </p:sp>
      <p:sp>
        <p:nvSpPr>
          <p:cNvPr id="163"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70" name="Slide Number"/>
          <p:cNvSpPr txBox="1">
            <a:spLocks noGrp="1"/>
          </p:cNvSpPr>
          <p:nvPr>
            <p:ph type="sldNum" sz="quarter" idx="2"/>
          </p:nvPr>
        </p:nvSpPr>
        <p:spPr>
          <a:xfrm>
            <a:off x="6553200" y="6356350"/>
            <a:ext cx="335862" cy="333084"/>
          </a:xfrm>
          <a:prstGeom prst="rect">
            <a:avLst/>
          </a:prstGeom>
        </p:spPr>
        <p:txBody>
          <a:bodyPr anchor="t"/>
          <a:lstStyle>
            <a:lvl1pPr algn="l">
              <a:defRPr sz="1800">
                <a:solidFill>
                  <a:srgbClr val="000000"/>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77" name="Slide Number"/>
          <p:cNvSpPr txBox="1">
            <a:spLocks noGrp="1"/>
          </p:cNvSpPr>
          <p:nvPr>
            <p:ph type="sldNum" sz="quarter" idx="2"/>
          </p:nvPr>
        </p:nvSpPr>
        <p:spPr>
          <a:xfrm>
            <a:off x="6279548" y="6224225"/>
            <a:ext cx="273652" cy="26425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84" name="Slide Number"/>
          <p:cNvSpPr txBox="1">
            <a:spLocks noGrp="1"/>
          </p:cNvSpPr>
          <p:nvPr>
            <p:ph type="sldNum" sz="quarter" idx="2"/>
          </p:nvPr>
        </p:nvSpPr>
        <p:spPr>
          <a:xfrm>
            <a:off x="6553200" y="6356350"/>
            <a:ext cx="335862" cy="333084"/>
          </a:xfrm>
          <a:prstGeom prst="rect">
            <a:avLst/>
          </a:prstGeom>
        </p:spPr>
        <p:txBody>
          <a:bodyPr anchor="t"/>
          <a:lstStyle>
            <a:lvl1pPr algn="l">
              <a:defRPr sz="1800">
                <a:solidFill>
                  <a:srgbClr val="000000"/>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Default">
    <p:bg>
      <p:bgPr>
        <a:solidFill>
          <a:schemeClr val="accent3">
            <a:lumOff val="38860"/>
          </a:schemeClr>
        </a:solidFill>
        <a:effectLst/>
      </p:bgPr>
    </p:bg>
    <p:spTree>
      <p:nvGrpSpPr>
        <p:cNvPr id="1" name=""/>
        <p:cNvGrpSpPr/>
        <p:nvPr/>
      </p:nvGrpSpPr>
      <p:grpSpPr>
        <a:xfrm>
          <a:off x="0" y="0"/>
          <a:ext cx="0" cy="0"/>
          <a:chOff x="0" y="0"/>
          <a:chExt cx="0" cy="0"/>
        </a:xfrm>
      </p:grpSpPr>
      <p:sp>
        <p:nvSpPr>
          <p:cNvPr id="191" name="Slide Number"/>
          <p:cNvSpPr txBox="1">
            <a:spLocks noGrp="1"/>
          </p:cNvSpPr>
          <p:nvPr>
            <p:ph type="sldNum" sz="quarter" idx="2"/>
          </p:nvPr>
        </p:nvSpPr>
        <p:spPr>
          <a:xfrm>
            <a:off x="4419600" y="6172200"/>
            <a:ext cx="2133600" cy="36830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One-line title, transparent">
    <p:spTree>
      <p:nvGrpSpPr>
        <p:cNvPr id="1" name=""/>
        <p:cNvGrpSpPr/>
        <p:nvPr/>
      </p:nvGrpSpPr>
      <p:grpSpPr>
        <a:xfrm>
          <a:off x="0" y="0"/>
          <a:ext cx="0" cy="0"/>
          <a:chOff x="0" y="0"/>
          <a:chExt cx="0" cy="0"/>
        </a:xfrm>
      </p:grpSpPr>
      <p:pic>
        <p:nvPicPr>
          <p:cNvPr id="25" name="curtinPowerPointBGTitle" descr="curtinPowerPointBGTitle"/>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26" name="Rectangle"/>
          <p:cNvSpPr/>
          <p:nvPr/>
        </p:nvSpPr>
        <p:spPr>
          <a:xfrm>
            <a:off x="0" y="5063734"/>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27" name="Body Level One…"/>
          <p:cNvSpPr txBox="1">
            <a:spLocks noGrp="1"/>
          </p:cNvSpPr>
          <p:nvPr>
            <p:ph type="body" sz="quarter" idx="1"/>
          </p:nvPr>
        </p:nvSpPr>
        <p:spPr>
          <a:xfrm>
            <a:off x="92818" y="5054603"/>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8"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000000"/>
                </a:solidFill>
                <a:latin typeface="+mj-lt"/>
                <a:ea typeface="+mj-ea"/>
                <a:cs typeface="+mj-cs"/>
                <a:sym typeface="Arial"/>
              </a:defRPr>
            </a:pPr>
            <a:r>
              <a:t>Curtin University is a trademark of Curtin University of Technology</a:t>
            </a:r>
          </a:p>
          <a:p>
            <a:pPr>
              <a:defRPr sz="600">
                <a:solidFill>
                  <a:srgbClr val="000000"/>
                </a:solidFill>
                <a:latin typeface="+mj-lt"/>
                <a:ea typeface="+mj-ea"/>
                <a:cs typeface="+mj-cs"/>
                <a:sym typeface="Arial"/>
              </a:defRPr>
            </a:pPr>
            <a:r>
              <a:t>CRICOS Provider Code 00301J</a:t>
            </a:r>
          </a:p>
        </p:txBody>
      </p:sp>
      <p:sp>
        <p:nvSpPr>
          <p:cNvPr id="29" name="Title Text"/>
          <p:cNvSpPr txBox="1">
            <a:spLocks noGrp="1"/>
          </p:cNvSpPr>
          <p:nvPr>
            <p:ph type="title"/>
          </p:nvPr>
        </p:nvSpPr>
        <p:spPr>
          <a:xfrm>
            <a:off x="0" y="4268437"/>
            <a:ext cx="5760000" cy="786166"/>
          </a:xfrm>
          <a:prstGeom prst="rect">
            <a:avLst/>
          </a:prstGeom>
          <a:solidFill>
            <a:schemeClr val="accent1">
              <a:alpha val="80000"/>
            </a:schemeClr>
          </a:solidFill>
        </p:spPr>
        <p:txBody>
          <a:bodyPr anchor="b"/>
          <a:lstStyle>
            <a:lvl1pPr>
              <a:defRPr sz="4400">
                <a:solidFill>
                  <a:srgbClr val="FFFFFF"/>
                </a:solidFill>
              </a:defRPr>
            </a:lvl1pPr>
          </a:lstStyle>
          <a:p>
            <a:r>
              <a:t>Title Text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wo-line 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7" name="Rectangle"/>
          <p:cNvSpPr/>
          <p:nvPr/>
        </p:nvSpPr>
        <p:spPr>
          <a:xfrm>
            <a:off x="0" y="4429130"/>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38" name="Body Level One…"/>
          <p:cNvSpPr txBox="1">
            <a:spLocks noGrp="1"/>
          </p:cNvSpPr>
          <p:nvPr>
            <p:ph type="body" sz="quarter" idx="1"/>
          </p:nvPr>
        </p:nvSpPr>
        <p:spPr>
          <a:xfrm>
            <a:off x="0" y="4429130"/>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9"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40" name="Title Text"/>
          <p:cNvSpPr txBox="1">
            <a:spLocks noGrp="1"/>
          </p:cNvSpPr>
          <p:nvPr>
            <p:ph type="title"/>
          </p:nvPr>
        </p:nvSpPr>
        <p:spPr>
          <a:xfrm>
            <a:off x="0" y="2857493"/>
            <a:ext cx="5760000" cy="786166"/>
          </a:xfrm>
          <a:prstGeom prst="rect">
            <a:avLst/>
          </a:prstGeom>
          <a:solidFill>
            <a:schemeClr val="accent1"/>
          </a:solidFill>
        </p:spPr>
        <p:txBody>
          <a:bodyPr anchor="b"/>
          <a:lstStyle>
            <a:lvl1pPr>
              <a:defRPr sz="4400">
                <a:solidFill>
                  <a:srgbClr val="FFFFFF"/>
                </a:solidFill>
              </a:defRPr>
            </a:lvl1pPr>
          </a:lstStyle>
          <a:p>
            <a:r>
              <a:t>Title Text</a:t>
            </a:r>
          </a:p>
        </p:txBody>
      </p:sp>
      <p:sp>
        <p:nvSpPr>
          <p:cNvPr id="41" name="CHANGE IN MASTER"/>
          <p:cNvSpPr/>
          <p:nvPr/>
        </p:nvSpPr>
        <p:spPr>
          <a:xfrm>
            <a:off x="-3" y="3812756"/>
            <a:ext cx="5601247" cy="616720"/>
          </a:xfrm>
          <a:prstGeom prst="rect">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defRPr sz="4400">
                <a:solidFill>
                  <a:srgbClr val="FFFFFF"/>
                </a:solidFill>
                <a:latin typeface="+mj-lt"/>
                <a:ea typeface="+mj-ea"/>
                <a:cs typeface="+mj-cs"/>
                <a:sym typeface="Arial"/>
              </a:defRPr>
            </a:lvl1pPr>
          </a:lstStyle>
          <a:p>
            <a:r>
              <a:t>CHANGE IN MASTER</a:t>
            </a:r>
          </a:p>
        </p:txBody>
      </p:sp>
      <p:sp>
        <p:nvSpPr>
          <p:cNvPr id="42"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line title, transparent">
    <p:spTree>
      <p:nvGrpSpPr>
        <p:cNvPr id="1" name=""/>
        <p:cNvGrpSpPr/>
        <p:nvPr/>
      </p:nvGrpSpPr>
      <p:grpSpPr>
        <a:xfrm>
          <a:off x="0" y="0"/>
          <a:ext cx="0" cy="0"/>
          <a:chOff x="0" y="0"/>
          <a:chExt cx="0" cy="0"/>
        </a:xfrm>
      </p:grpSpPr>
      <p:pic>
        <p:nvPicPr>
          <p:cNvPr id="49" name="curtinPowerPointBGTitle" descr="curtinPowerPointBGTitle"/>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50"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51" name="Rectangle"/>
          <p:cNvSpPr/>
          <p:nvPr/>
        </p:nvSpPr>
        <p:spPr>
          <a:xfrm>
            <a:off x="0" y="4429130"/>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52" name="Body Level One…"/>
          <p:cNvSpPr txBox="1">
            <a:spLocks noGrp="1"/>
          </p:cNvSpPr>
          <p:nvPr>
            <p:ph type="body" sz="quarter" idx="1"/>
          </p:nvPr>
        </p:nvSpPr>
        <p:spPr>
          <a:xfrm>
            <a:off x="0" y="4429130"/>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3" name="Title Text"/>
          <p:cNvSpPr txBox="1">
            <a:spLocks noGrp="1"/>
          </p:cNvSpPr>
          <p:nvPr>
            <p:ph type="title"/>
          </p:nvPr>
        </p:nvSpPr>
        <p:spPr>
          <a:xfrm>
            <a:off x="0" y="2857493"/>
            <a:ext cx="5760000" cy="786166"/>
          </a:xfrm>
          <a:prstGeom prst="rect">
            <a:avLst/>
          </a:prstGeom>
          <a:solidFill>
            <a:schemeClr val="accent1">
              <a:alpha val="80000"/>
            </a:schemeClr>
          </a:solidFill>
        </p:spPr>
        <p:txBody>
          <a:bodyPr anchor="b"/>
          <a:lstStyle>
            <a:lvl1pPr>
              <a:defRPr sz="4400">
                <a:solidFill>
                  <a:srgbClr val="FFFFFF"/>
                </a:solidFill>
              </a:defRPr>
            </a:lvl1pPr>
          </a:lstStyle>
          <a:p>
            <a:r>
              <a:t>Title Text</a:t>
            </a:r>
          </a:p>
        </p:txBody>
      </p:sp>
      <p:sp>
        <p:nvSpPr>
          <p:cNvPr id="54" name="CHANGE IN MASTER"/>
          <p:cNvSpPr/>
          <p:nvPr/>
        </p:nvSpPr>
        <p:spPr>
          <a:xfrm>
            <a:off x="-3" y="3812756"/>
            <a:ext cx="5601247" cy="616720"/>
          </a:xfrm>
          <a:prstGeom prst="rect">
            <a:avLst/>
          </a:prstGeom>
          <a:solidFill>
            <a:schemeClr val="accent1">
              <a:alpha val="80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defRPr sz="4400">
                <a:solidFill>
                  <a:srgbClr val="FFFFFF"/>
                </a:solidFill>
                <a:latin typeface="+mj-lt"/>
                <a:ea typeface="+mj-ea"/>
                <a:cs typeface="+mj-cs"/>
                <a:sym typeface="Arial"/>
              </a:defRPr>
            </a:lvl1pPr>
          </a:lstStyle>
          <a:p>
            <a:r>
              <a:t>CHANGE IN MASTER</a:t>
            </a:r>
          </a:p>
        </p:txBody>
      </p:sp>
      <p:sp>
        <p:nvSpPr>
          <p:cNvPr id="55"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4" name="Slide Number"/>
          <p:cNvSpPr txBox="1">
            <a:spLocks noGrp="1"/>
          </p:cNvSpPr>
          <p:nvPr>
            <p:ph type="sldNum" sz="quarter" idx="2"/>
          </p:nvPr>
        </p:nvSpPr>
        <p:spPr>
          <a:xfrm>
            <a:off x="4419600" y="6172200"/>
            <a:ext cx="2133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71"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72"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73" name="Title Text"/>
          <p:cNvSpPr txBox="1">
            <a:spLocks noGrp="1"/>
          </p:cNvSpPr>
          <p:nvPr>
            <p:ph type="title"/>
          </p:nvPr>
        </p:nvSpPr>
        <p:spPr>
          <a:xfrm>
            <a:off x="722312" y="4406900"/>
            <a:ext cx="7772401" cy="1362075"/>
          </a:xfrm>
          <a:prstGeom prst="rect">
            <a:avLst/>
          </a:prstGeom>
        </p:spPr>
        <p:txBody>
          <a:bodyPr/>
          <a:lstStyle>
            <a:lvl1pPr>
              <a:defRPr sz="4000" b="1" cap="all"/>
            </a:lvl1pPr>
          </a:lstStyle>
          <a:p>
            <a:r>
              <a:t>Title Text</a:t>
            </a:r>
          </a:p>
        </p:txBody>
      </p:sp>
      <p:sp>
        <p:nvSpPr>
          <p:cNvPr id="74" name="Body Level One…"/>
          <p:cNvSpPr txBox="1">
            <a:spLocks noGrp="1"/>
          </p:cNvSpPr>
          <p:nvPr>
            <p:ph type="body" sz="quarter" idx="1"/>
          </p:nvPr>
        </p:nvSpPr>
        <p:spPr>
          <a:xfrm>
            <a:off x="722312" y="2906713"/>
            <a:ext cx="7772401" cy="1500190"/>
          </a:xfrm>
          <a:prstGeom prst="rect">
            <a:avLst/>
          </a:prstGeom>
        </p:spPr>
        <p:txBody>
          <a:bodyPr anchor="b"/>
          <a:lstStyle>
            <a:lvl1pPr marL="0" indent="0">
              <a:spcBef>
                <a:spcPts val="700"/>
              </a:spcBef>
              <a:buClrTx/>
              <a:buSzTx/>
              <a:buNone/>
              <a:defRPr sz="2000"/>
            </a:lvl1pPr>
            <a:lvl2pPr indent="0">
              <a:spcBef>
                <a:spcPts val="700"/>
              </a:spcBef>
              <a:buClrTx/>
              <a:buFontTx/>
              <a:defRPr sz="2000"/>
            </a:lvl2pPr>
            <a:lvl3pPr indent="0">
              <a:spcBef>
                <a:spcPts val="700"/>
              </a:spcBef>
              <a:buClrTx/>
              <a:buFontTx/>
              <a:defRPr sz="2000"/>
            </a:lvl3pPr>
            <a:lvl4pPr indent="0">
              <a:spcBef>
                <a:spcPts val="700"/>
              </a:spcBef>
              <a:buClrTx/>
              <a:buFontTx/>
              <a:defRPr sz="2000"/>
            </a:lvl4pPr>
            <a:lvl5pPr indent="0">
              <a:spcBef>
                <a:spcPts val="700"/>
              </a:spcBef>
              <a:buClrTx/>
              <a:buFontTx/>
              <a:defRPr sz="2000"/>
            </a:lvl5pPr>
          </a:lstStyle>
          <a:p>
            <a:r>
              <a:t>Body Level One</a:t>
            </a:r>
          </a:p>
          <a:p>
            <a:pPr lvl="1"/>
            <a:r>
              <a:t>Body Level Two</a:t>
            </a:r>
          </a:p>
          <a:p>
            <a:pPr lvl="2"/>
            <a:r>
              <a:t>Body Level Three</a:t>
            </a:r>
          </a:p>
          <a:p>
            <a:pPr lvl="3"/>
            <a:r>
              <a:t>Body Level Four</a:t>
            </a:r>
          </a:p>
          <a:p>
            <a:pPr lvl="4"/>
            <a:r>
              <a:t>Body Level Five</a:t>
            </a:r>
          </a:p>
        </p:txBody>
      </p:sp>
      <p:sp>
        <p:nvSpPr>
          <p:cNvPr id="75"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82"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83"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84"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85" name="Body Level One…"/>
          <p:cNvSpPr txBox="1">
            <a:spLocks noGrp="1"/>
          </p:cNvSpPr>
          <p:nvPr>
            <p:ph type="body" sz="half" idx="1"/>
          </p:nvPr>
        </p:nvSpPr>
        <p:spPr>
          <a:xfrm>
            <a:off x="457200" y="1600200"/>
            <a:ext cx="4038600" cy="4349750"/>
          </a:xfrm>
          <a:prstGeom prst="rect">
            <a:avLst/>
          </a:prstGeom>
        </p:spPr>
        <p:txBody>
          <a:bodyPr/>
          <a:lstStyle>
            <a:lvl1pPr>
              <a:spcBef>
                <a:spcPts val="1000"/>
              </a:spcBef>
              <a:defRPr sz="2800"/>
            </a:lvl1pPr>
            <a:lvl2pPr indent="0">
              <a:spcBef>
                <a:spcPts val="1000"/>
              </a:spcBef>
              <a:defRPr sz="2800"/>
            </a:lvl2pPr>
            <a:lvl3pPr indent="0">
              <a:spcBef>
                <a:spcPts val="1000"/>
              </a:spcBef>
              <a:defRPr sz="2800"/>
            </a:lvl3pPr>
            <a:lvl4pPr indent="0">
              <a:spcBef>
                <a:spcPts val="1000"/>
              </a:spcBef>
              <a:defRPr sz="2800"/>
            </a:lvl4pPr>
            <a:lvl5pPr indent="0">
              <a:spcBef>
                <a:spcPts val="1000"/>
              </a:spcBef>
              <a:defRPr sz="2800"/>
            </a:lvl5pPr>
          </a:lstStyle>
          <a:p>
            <a:r>
              <a:t>Body Level One</a:t>
            </a:r>
          </a:p>
          <a:p>
            <a:pPr lvl="1"/>
            <a:r>
              <a:t>Body Level Two</a:t>
            </a:r>
          </a:p>
          <a:p>
            <a:pPr lvl="2"/>
            <a:r>
              <a:t>Body Level Three</a:t>
            </a:r>
          </a:p>
          <a:p>
            <a:pPr lvl="3"/>
            <a:r>
              <a:t>Body Level Four</a:t>
            </a:r>
          </a:p>
          <a:p>
            <a:pPr lvl="4"/>
            <a:r>
              <a:t>Body Level Five</a:t>
            </a:r>
          </a:p>
        </p:txBody>
      </p:sp>
      <p:sp>
        <p:nvSpPr>
          <p:cNvPr id="86"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93"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94"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95" name="Title Text"/>
          <p:cNvSpPr txBox="1">
            <a:spLocks noGrp="1"/>
          </p:cNvSpPr>
          <p:nvPr>
            <p:ph type="title"/>
          </p:nvPr>
        </p:nvSpPr>
        <p:spPr>
          <a:xfrm>
            <a:off x="457200" y="274638"/>
            <a:ext cx="8229600" cy="1143001"/>
          </a:xfrm>
          <a:prstGeom prst="rect">
            <a:avLst/>
          </a:prstGeom>
        </p:spPr>
        <p:txBody>
          <a:bodyPr/>
          <a:lstStyle/>
          <a:p>
            <a:r>
              <a:t>Title Text</a:t>
            </a:r>
          </a:p>
        </p:txBody>
      </p:sp>
      <p:sp>
        <p:nvSpPr>
          <p:cNvPr id="96" name="Body Level One…"/>
          <p:cNvSpPr txBox="1">
            <a:spLocks noGrp="1"/>
          </p:cNvSpPr>
          <p:nvPr>
            <p:ph type="body" sz="quarter" idx="1"/>
          </p:nvPr>
        </p:nvSpPr>
        <p:spPr>
          <a:xfrm>
            <a:off x="457200" y="1535112"/>
            <a:ext cx="4040188" cy="639763"/>
          </a:xfrm>
          <a:prstGeom prst="rect">
            <a:avLst/>
          </a:prstGeom>
        </p:spPr>
        <p:txBody>
          <a:bodyPr anchor="b"/>
          <a:lstStyle>
            <a:lvl1pPr marL="0" indent="0">
              <a:buClrTx/>
              <a:buSzTx/>
              <a:buNone/>
              <a:defRPr b="1"/>
            </a:lvl1pPr>
            <a:lvl2pPr indent="0">
              <a:buClrTx/>
              <a:buFontTx/>
              <a:defRPr b="1"/>
            </a:lvl2pPr>
            <a:lvl3pPr indent="0">
              <a:buClrTx/>
              <a:buFontTx/>
              <a:defRPr b="1"/>
            </a:lvl3pPr>
            <a:lvl4pPr indent="0">
              <a:buClrTx/>
              <a:buFontTx/>
              <a:defRPr b="1"/>
            </a:lvl4pPr>
            <a:lvl5pPr indent="0">
              <a:buClrTx/>
              <a:buFontTx/>
              <a:defRPr b="1"/>
            </a:lvl5pPr>
          </a:lstStyle>
          <a:p>
            <a:r>
              <a:t>Body Level One</a:t>
            </a:r>
          </a:p>
          <a:p>
            <a:pPr lvl="1"/>
            <a:r>
              <a:t>Body Level Two</a:t>
            </a:r>
          </a:p>
          <a:p>
            <a:pPr lvl="2"/>
            <a:r>
              <a:t>Body Level Three</a:t>
            </a:r>
          </a:p>
          <a:p>
            <a:pPr lvl="3"/>
            <a:r>
              <a:t>Body Level Four</a:t>
            </a:r>
          </a:p>
          <a:p>
            <a:pPr lvl="4"/>
            <a:r>
              <a:t>Body Level Five</a:t>
            </a:r>
          </a:p>
        </p:txBody>
      </p:sp>
      <p:sp>
        <p:nvSpPr>
          <p:cNvPr id="97" name="Rectangle"/>
          <p:cNvSpPr>
            <a:spLocks noGrp="1"/>
          </p:cNvSpPr>
          <p:nvPr>
            <p:ph type="body" sz="quarter" idx="13"/>
          </p:nvPr>
        </p:nvSpPr>
        <p:spPr>
          <a:xfrm>
            <a:off x="4645025" y="1535112"/>
            <a:ext cx="4041775" cy="639765"/>
          </a:xfrm>
          <a:prstGeom prst="rect">
            <a:avLst/>
          </a:prstGeom>
        </p:spPr>
        <p:txBody>
          <a:bodyPr anchor="b"/>
          <a:lstStyle/>
          <a:p>
            <a:endParaRPr/>
          </a:p>
        </p:txBody>
      </p:sp>
      <p:sp>
        <p:nvSpPr>
          <p:cNvPr id="9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105"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06"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07"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10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Curtin University is a trademark of Curtin University of Technology…"/>
          <p:cNvSpPr txBox="1"/>
          <p:nvPr/>
        </p:nvSpPr>
        <p:spPr>
          <a:xfrm>
            <a:off x="468312"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3" name="curtinPowerPointBGContent-Alpha.gif" descr="curtinPowerPointBGContent-Alpha.gif"/>
          <p:cNvPicPr>
            <a:picLocks noChangeAspect="1"/>
          </p:cNvPicPr>
          <p:nvPr userDrawn="1"/>
        </p:nvPicPr>
        <p:blipFill>
          <a:blip r:embed="rId20"/>
          <a:stretch>
            <a:fillRect/>
          </a:stretch>
        </p:blipFill>
        <p:spPr>
          <a:xfrm>
            <a:off x="0" y="0"/>
            <a:ext cx="9144000" cy="6858000"/>
          </a:xfrm>
          <a:prstGeom prst="rect">
            <a:avLst/>
          </a:prstGeom>
          <a:ln w="12700">
            <a:miter lim="400000"/>
          </a:ln>
        </p:spPr>
      </p:pic>
      <p:sp>
        <p:nvSpPr>
          <p:cNvPr id="4" name="Title Text"/>
          <p:cNvSpPr txBox="1">
            <a:spLocks noGrp="1"/>
          </p:cNvSpPr>
          <p:nvPr>
            <p:ph type="title"/>
          </p:nvPr>
        </p:nvSpPr>
        <p:spPr>
          <a:xfrm>
            <a:off x="468312" y="560387"/>
            <a:ext cx="8207376" cy="9969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Title Text</a:t>
            </a:r>
          </a:p>
        </p:txBody>
      </p:sp>
      <p:sp>
        <p:nvSpPr>
          <p:cNvPr id="5" name="Body Level One…"/>
          <p:cNvSpPr txBox="1">
            <a:spLocks noGrp="1"/>
          </p:cNvSpPr>
          <p:nvPr>
            <p:ph type="body" idx="1"/>
          </p:nvPr>
        </p:nvSpPr>
        <p:spPr>
          <a:xfrm>
            <a:off x="457200" y="1600200"/>
            <a:ext cx="8229600" cy="43497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6" name="INSYS5002 - Introduction to Visual C#"/>
          <p:cNvSpPr txBox="1"/>
          <p:nvPr/>
        </p:nvSpPr>
        <p:spPr>
          <a:xfrm>
            <a:off x="468312" y="6143725"/>
            <a:ext cx="2098331" cy="153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200">
                <a:solidFill>
                  <a:srgbClr val="666666"/>
                </a:solidFill>
                <a:latin typeface="+mj-lt"/>
                <a:ea typeface="+mj-ea"/>
                <a:cs typeface="+mj-cs"/>
                <a:sym typeface="Arial"/>
              </a:defRPr>
            </a:lvl1pPr>
          </a:lstStyle>
          <a:p>
            <a:r>
              <a:rPr sz="1000" dirty="0"/>
              <a:t>ISY</a:t>
            </a:r>
            <a:r>
              <a:rPr lang="en-AU" sz="1000" dirty="0"/>
              <a:t>S</a:t>
            </a:r>
            <a:r>
              <a:rPr sz="1000" dirty="0"/>
              <a:t>S2</a:t>
            </a:r>
            <a:r>
              <a:rPr lang="en-AU" sz="1000" dirty="0"/>
              <a:t>001</a:t>
            </a:r>
            <a:r>
              <a:rPr sz="1000" dirty="0"/>
              <a:t> </a:t>
            </a:r>
            <a:r>
              <a:rPr lang="en-AU" sz="1000" dirty="0"/>
              <a:t>–</a:t>
            </a:r>
            <a:r>
              <a:rPr sz="1000" dirty="0"/>
              <a:t> </a:t>
            </a:r>
            <a:r>
              <a:rPr lang="en-AU" sz="1000" dirty="0"/>
              <a:t>What is Programming?</a:t>
            </a:r>
            <a:endParaRPr sz="10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txStyles>
    <p:titleStyle>
      <a:lvl1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1pPr>
      <a:lvl2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2pPr>
      <a:lvl3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3pPr>
      <a:lvl4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4pPr>
      <a:lvl5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5pPr>
      <a:lvl6pPr marL="0" marR="0" indent="4572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6pPr>
      <a:lvl7pPr marL="0" marR="0" indent="9144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7pPr>
      <a:lvl8pPr marL="0" marR="0" indent="13716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8pPr>
      <a:lvl9pPr marL="0" marR="0" indent="18288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9pPr>
    </p:titleStyle>
    <p:bodyStyle>
      <a:lvl1pPr marL="266700" marR="0" indent="-266700" algn="l" defTabSz="914400" latinLnBrk="0">
        <a:lnSpc>
          <a:spcPct val="110000"/>
        </a:lnSpc>
        <a:spcBef>
          <a:spcPts val="800"/>
        </a:spcBef>
        <a:spcAft>
          <a:spcPts val="0"/>
        </a:spcAft>
        <a:buClr>
          <a:schemeClr val="accent1"/>
        </a:buClr>
        <a:buSzPct val="100000"/>
        <a:buFontTx/>
        <a:buChar char="▪"/>
        <a:tabLst/>
        <a:defRPr sz="2400" b="0" i="0" u="none" strike="noStrike" cap="none" spc="0" baseline="0">
          <a:solidFill>
            <a:srgbClr val="333333"/>
          </a:solidFill>
          <a:uFillTx/>
          <a:latin typeface="+mj-lt"/>
          <a:ea typeface="+mj-ea"/>
          <a:cs typeface="+mj-cs"/>
          <a:sym typeface="Arial"/>
        </a:defRPr>
      </a:lvl1pPr>
      <a:lvl2pPr marL="0" marR="0" indent="538162"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2pPr>
      <a:lvl3pPr marL="0" marR="0" indent="985837"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3pPr>
      <a:lvl4pPr marL="0" marR="0" indent="1433512"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4pPr>
      <a:lvl5pPr marL="0" marR="0" indent="17907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5pPr>
      <a:lvl6pPr marL="0" marR="0" indent="22479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6pPr>
      <a:lvl7pPr marL="0" marR="0" indent="27051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7pPr>
      <a:lvl8pPr marL="0" marR="0" indent="31623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8pPr>
      <a:lvl9pPr marL="0" marR="0" indent="36195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9pPr>
    </p:bodyStyle>
    <p:otherStyle>
      <a:lvl1pPr marL="0" marR="0" indent="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3000" r="-13000"/>
          </a:stretch>
        </a:blipFill>
        <a:effectLst/>
      </p:bgPr>
    </p:bg>
    <p:spTree>
      <p:nvGrpSpPr>
        <p:cNvPr id="1" name=""/>
        <p:cNvGrpSpPr/>
        <p:nvPr/>
      </p:nvGrpSpPr>
      <p:grpSpPr>
        <a:xfrm>
          <a:off x="0" y="0"/>
          <a:ext cx="0" cy="0"/>
          <a:chOff x="0" y="0"/>
          <a:chExt cx="0" cy="0"/>
        </a:xfrm>
      </p:grpSpPr>
      <p:sp>
        <p:nvSpPr>
          <p:cNvPr id="200" name="ISYS5002 Lecture 1, Department of Information Systems"/>
          <p:cNvSpPr txBox="1">
            <a:spLocks noGrp="1"/>
          </p:cNvSpPr>
          <p:nvPr>
            <p:ph type="body" sz="quarter" idx="1"/>
          </p:nvPr>
        </p:nvSpPr>
        <p:spPr>
          <a:xfrm>
            <a:off x="69850" y="5054603"/>
            <a:ext cx="5211763" cy="346078"/>
          </a:xfrm>
          <a:prstGeom prst="rect">
            <a:avLst/>
          </a:prstGeom>
        </p:spPr>
        <p:txBody>
          <a:bodyPr/>
          <a:lstStyle>
            <a:lvl1pPr defTabSz="704087">
              <a:spcBef>
                <a:spcPts val="700"/>
              </a:spcBef>
              <a:defRPr sz="1200"/>
            </a:lvl1pPr>
          </a:lstStyle>
          <a:p>
            <a:r>
              <a:rPr dirty="0"/>
              <a:t>ISYS2</a:t>
            </a:r>
            <a:r>
              <a:rPr lang="en-AU" dirty="0"/>
              <a:t>001</a:t>
            </a:r>
            <a:r>
              <a:rPr dirty="0"/>
              <a:t>, </a:t>
            </a:r>
            <a:r>
              <a:rPr lang="en-AU" dirty="0"/>
              <a:t>School of Marketing and Management</a:t>
            </a:r>
            <a:endParaRPr dirty="0"/>
          </a:p>
        </p:txBody>
      </p:sp>
      <p:sp>
        <p:nvSpPr>
          <p:cNvPr id="201" name="Introduction to Visual C#"/>
          <p:cNvSpPr txBox="1">
            <a:spLocks noGrp="1"/>
          </p:cNvSpPr>
          <p:nvPr>
            <p:ph type="title"/>
          </p:nvPr>
        </p:nvSpPr>
        <p:spPr>
          <a:xfrm>
            <a:off x="12700" y="4268437"/>
            <a:ext cx="5760000" cy="786166"/>
          </a:xfrm>
          <a:prstGeom prst="rect">
            <a:avLst/>
          </a:prstGeom>
        </p:spPr>
        <p:txBody>
          <a:bodyPr/>
          <a:lstStyle>
            <a:lvl1pPr defTabSz="768094">
              <a:defRPr sz="3600"/>
            </a:lvl1pPr>
          </a:lstStyle>
          <a:p>
            <a:r>
              <a:rPr lang="en-AU" dirty="0"/>
              <a:t>What is Programming?</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6448" y="2028825"/>
            <a:ext cx="8251104" cy="2800350"/>
          </a:xfrm>
          <a:prstGeom prst="rect">
            <a:avLst/>
          </a:prstGeom>
        </p:spPr>
        <p:txBody>
          <a:bodyPr>
            <a:noAutofit/>
          </a:bodyPr>
          <a:lstStyle>
            <a:lvl1pPr marL="0" indent="0">
              <a:buClrTx/>
              <a:buSzTx/>
              <a:buNone/>
            </a:lvl1pPr>
          </a:lstStyle>
          <a:p>
            <a:pPr algn="ctr"/>
            <a:r>
              <a:rPr lang="en-AU" sz="4000" dirty="0"/>
              <a:t>Pseudocode</a:t>
            </a:r>
          </a:p>
          <a:p>
            <a:pPr algn="ctr"/>
            <a:endParaRPr lang="en-AU" sz="4000" dirty="0"/>
          </a:p>
          <a:p>
            <a:pPr algn="ctr"/>
            <a:r>
              <a:rPr lang="en-AU" sz="1600" dirty="0"/>
              <a:t>The following example is inspired from Harvard’s CS50x </a:t>
            </a:r>
            <a:r>
              <a:rPr lang="en-AU" sz="1600" dirty="0" err="1"/>
              <a:t>OpenCourseWare</a:t>
            </a:r>
            <a:r>
              <a:rPr lang="en-AU" sz="1600" dirty="0"/>
              <a:t>, see https://cs50.harvard.edu/x/2021/weeks/0/</a:t>
            </a:r>
          </a:p>
        </p:txBody>
      </p:sp>
    </p:spTree>
    <p:extLst>
      <p:ext uri="{BB962C8B-B14F-4D97-AF65-F5344CB8AC3E}">
        <p14:creationId xmlns:p14="http://schemas.microsoft.com/office/powerpoint/2010/main" val="274984430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53453" y="560387"/>
            <a:ext cx="4690547" cy="5211336"/>
          </a:xfrm>
          <a:prstGeom prst="rect">
            <a:avLst/>
          </a:prstGeom>
        </p:spPr>
        <p:txBody>
          <a:bodyPr>
            <a:noAutofit/>
          </a:bodyPr>
          <a:lstStyle>
            <a:lvl1pPr marL="0" indent="0">
              <a:buClrTx/>
              <a:buSzTx/>
              <a:buNone/>
            </a:lvl1pPr>
          </a:lstStyle>
          <a:p>
            <a:r>
              <a:rPr lang="en-AU" sz="1800" dirty="0"/>
              <a:t>Pick up dictionary</a:t>
            </a:r>
          </a:p>
          <a:p>
            <a:r>
              <a:rPr lang="en-AU" sz="1800" dirty="0"/>
              <a:t>Open to middle of dictionary</a:t>
            </a:r>
          </a:p>
          <a:p>
            <a:r>
              <a:rPr lang="en-AU" sz="1800" dirty="0"/>
              <a:t>Look at page</a:t>
            </a:r>
          </a:p>
          <a:p>
            <a:r>
              <a:rPr lang="en-AU" sz="1800" dirty="0"/>
              <a:t>If word is on page</a:t>
            </a:r>
          </a:p>
          <a:p>
            <a:r>
              <a:rPr lang="en-AU" sz="1800" dirty="0"/>
              <a:t>    Read definition</a:t>
            </a:r>
          </a:p>
          <a:p>
            <a:r>
              <a:rPr lang="en-AU" sz="1800" dirty="0"/>
              <a:t>Else if word is earlier in book</a:t>
            </a:r>
          </a:p>
          <a:p>
            <a:r>
              <a:rPr lang="en-AU" sz="1800" dirty="0"/>
              <a:t>    Open to middle of left half of book</a:t>
            </a:r>
          </a:p>
          <a:p>
            <a:r>
              <a:rPr lang="en-AU" sz="1800" dirty="0"/>
              <a:t>    Go back to line 3</a:t>
            </a:r>
          </a:p>
          <a:p>
            <a:r>
              <a:rPr lang="en-AU" sz="1800" dirty="0"/>
              <a:t>Else if word is later in book</a:t>
            </a:r>
          </a:p>
          <a:p>
            <a:r>
              <a:rPr lang="en-AU" sz="1800" dirty="0"/>
              <a:t>    Open to middle of right half of book</a:t>
            </a:r>
          </a:p>
          <a:p>
            <a:r>
              <a:rPr lang="en-AU" sz="1800" dirty="0"/>
              <a:t>    Go back to line 3</a:t>
            </a:r>
          </a:p>
          <a:p>
            <a:r>
              <a:rPr lang="en-AU" sz="1800" dirty="0"/>
              <a:t>Else</a:t>
            </a:r>
          </a:p>
          <a:p>
            <a:r>
              <a:rPr lang="en-AU" sz="1800" dirty="0"/>
              <a:t>    Quit</a:t>
            </a:r>
          </a:p>
        </p:txBody>
      </p:sp>
      <p:sp>
        <p:nvSpPr>
          <p:cNvPr id="3" name="Title 1">
            <a:extLst>
              <a:ext uri="{FF2B5EF4-FFF2-40B4-BE49-F238E27FC236}">
                <a16:creationId xmlns:a16="http://schemas.microsoft.com/office/drawing/2014/main" id="{E79D1453-5A12-2644-8A35-370C9F2F6E55}"/>
              </a:ext>
            </a:extLst>
          </p:cNvPr>
          <p:cNvSpPr>
            <a:spLocks noGrp="1"/>
          </p:cNvSpPr>
          <p:nvPr>
            <p:ph type="title"/>
          </p:nvPr>
        </p:nvSpPr>
        <p:spPr>
          <a:xfrm>
            <a:off x="468312" y="560387"/>
            <a:ext cx="8207376" cy="996951"/>
          </a:xfrm>
        </p:spPr>
        <p:txBody>
          <a:bodyPr/>
          <a:lstStyle/>
          <a:p>
            <a:r>
              <a:rPr lang="en-AU" dirty="0"/>
              <a:t>Pseudocode</a:t>
            </a:r>
          </a:p>
        </p:txBody>
      </p:sp>
    </p:spTree>
    <p:extLst>
      <p:ext uri="{BB962C8B-B14F-4D97-AF65-F5344CB8AC3E}">
        <p14:creationId xmlns:p14="http://schemas.microsoft.com/office/powerpoint/2010/main" val="3106622395"/>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53453" y="560387"/>
            <a:ext cx="4690547" cy="5211336"/>
          </a:xfrm>
          <a:prstGeom prst="rect">
            <a:avLst/>
          </a:prstGeom>
        </p:spPr>
        <p:txBody>
          <a:bodyPr>
            <a:noAutofit/>
          </a:bodyPr>
          <a:lstStyle>
            <a:lvl1pPr marL="0" indent="0">
              <a:buClrTx/>
              <a:buSzTx/>
              <a:buNone/>
            </a:lvl1pPr>
          </a:lstStyle>
          <a:p>
            <a:r>
              <a:rPr lang="en-AU" sz="1800" b="1" dirty="0">
                <a:highlight>
                  <a:srgbClr val="FFFF00"/>
                </a:highlight>
              </a:rPr>
              <a:t>Pick up </a:t>
            </a:r>
            <a:r>
              <a:rPr lang="en-AU" sz="1800" dirty="0"/>
              <a:t>dictionary</a:t>
            </a:r>
          </a:p>
          <a:p>
            <a:r>
              <a:rPr lang="en-AU" sz="1800" b="1" dirty="0">
                <a:highlight>
                  <a:srgbClr val="FFFF00"/>
                </a:highlight>
              </a:rPr>
              <a:t>Open to </a:t>
            </a:r>
            <a:r>
              <a:rPr lang="en-AU" sz="1800" dirty="0"/>
              <a:t>middle of dictionary</a:t>
            </a:r>
          </a:p>
          <a:p>
            <a:r>
              <a:rPr lang="en-AU" sz="1800" b="1" dirty="0">
                <a:highlight>
                  <a:srgbClr val="FFFF00"/>
                </a:highlight>
              </a:rPr>
              <a:t>Look at</a:t>
            </a:r>
            <a:r>
              <a:rPr lang="en-AU" sz="1800" dirty="0">
                <a:highlight>
                  <a:srgbClr val="FFFF00"/>
                </a:highlight>
              </a:rPr>
              <a:t> </a:t>
            </a:r>
            <a:r>
              <a:rPr lang="en-AU" sz="1800" dirty="0"/>
              <a:t>page</a:t>
            </a:r>
          </a:p>
          <a:p>
            <a:r>
              <a:rPr lang="en-AU" sz="1800" dirty="0"/>
              <a:t>If word is on page</a:t>
            </a:r>
          </a:p>
          <a:p>
            <a:r>
              <a:rPr lang="en-AU" sz="1800" dirty="0"/>
              <a:t>    </a:t>
            </a:r>
            <a:r>
              <a:rPr lang="en-AU" sz="1800" b="1" dirty="0">
                <a:highlight>
                  <a:srgbClr val="FFFF00"/>
                </a:highlight>
              </a:rPr>
              <a:t>Read</a:t>
            </a:r>
            <a:r>
              <a:rPr lang="en-AU" sz="1800" dirty="0"/>
              <a:t> definition</a:t>
            </a:r>
          </a:p>
          <a:p>
            <a:r>
              <a:rPr lang="en-AU" sz="1800" dirty="0"/>
              <a:t>Else if word is earlier in book</a:t>
            </a:r>
          </a:p>
          <a:p>
            <a:r>
              <a:rPr lang="en-AU" sz="1800" dirty="0"/>
              <a:t>    </a:t>
            </a:r>
            <a:r>
              <a:rPr lang="en-AU" sz="1800" b="1" dirty="0">
                <a:highlight>
                  <a:srgbClr val="FFFF00"/>
                </a:highlight>
              </a:rPr>
              <a:t>Open to </a:t>
            </a:r>
            <a:r>
              <a:rPr lang="en-AU" sz="1800" dirty="0"/>
              <a:t>middle of left half of book</a:t>
            </a:r>
          </a:p>
          <a:p>
            <a:r>
              <a:rPr lang="en-AU" sz="1800" dirty="0"/>
              <a:t>    Go back to line 3</a:t>
            </a:r>
          </a:p>
          <a:p>
            <a:r>
              <a:rPr lang="en-AU" sz="1800" dirty="0"/>
              <a:t>Else if word is later in book</a:t>
            </a:r>
          </a:p>
          <a:p>
            <a:r>
              <a:rPr lang="en-AU" sz="1800" dirty="0"/>
              <a:t>    </a:t>
            </a:r>
            <a:r>
              <a:rPr lang="en-AU" sz="1800" b="1" dirty="0">
                <a:highlight>
                  <a:srgbClr val="FFFF00"/>
                </a:highlight>
              </a:rPr>
              <a:t>Open to </a:t>
            </a:r>
            <a:r>
              <a:rPr lang="en-AU" sz="1800" dirty="0"/>
              <a:t>middle of right half of book</a:t>
            </a:r>
          </a:p>
          <a:p>
            <a:r>
              <a:rPr lang="en-AU" sz="1800" dirty="0"/>
              <a:t>    Go back to line 3</a:t>
            </a:r>
          </a:p>
          <a:p>
            <a:r>
              <a:rPr lang="en-AU" sz="1800" dirty="0"/>
              <a:t>Else</a:t>
            </a:r>
          </a:p>
          <a:p>
            <a:r>
              <a:rPr lang="en-AU" sz="1800" dirty="0"/>
              <a:t>    </a:t>
            </a:r>
            <a:r>
              <a:rPr lang="en-AU" sz="1800" b="1" dirty="0">
                <a:highlight>
                  <a:srgbClr val="FFFF00"/>
                </a:highlight>
              </a:rPr>
              <a:t>Quit</a:t>
            </a:r>
          </a:p>
        </p:txBody>
      </p:sp>
      <p:sp>
        <p:nvSpPr>
          <p:cNvPr id="3" name="Title 1">
            <a:extLst>
              <a:ext uri="{FF2B5EF4-FFF2-40B4-BE49-F238E27FC236}">
                <a16:creationId xmlns:a16="http://schemas.microsoft.com/office/drawing/2014/main" id="{89D84871-998D-5F4E-B0EF-D572F78E551A}"/>
              </a:ext>
            </a:extLst>
          </p:cNvPr>
          <p:cNvSpPr>
            <a:spLocks noGrp="1"/>
          </p:cNvSpPr>
          <p:nvPr>
            <p:ph type="title"/>
          </p:nvPr>
        </p:nvSpPr>
        <p:spPr>
          <a:xfrm>
            <a:off x="468312" y="560387"/>
            <a:ext cx="8207376" cy="996951"/>
          </a:xfrm>
        </p:spPr>
        <p:txBody>
          <a:bodyPr/>
          <a:lstStyle/>
          <a:p>
            <a:r>
              <a:rPr lang="en-AU" dirty="0"/>
              <a:t>Functions</a:t>
            </a:r>
          </a:p>
        </p:txBody>
      </p:sp>
    </p:spTree>
    <p:extLst>
      <p:ext uri="{BB962C8B-B14F-4D97-AF65-F5344CB8AC3E}">
        <p14:creationId xmlns:p14="http://schemas.microsoft.com/office/powerpoint/2010/main" val="142468758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53453" y="560387"/>
            <a:ext cx="4690547" cy="5263375"/>
          </a:xfrm>
          <a:prstGeom prst="rect">
            <a:avLst/>
          </a:prstGeom>
        </p:spPr>
        <p:txBody>
          <a:bodyPr>
            <a:noAutofit/>
          </a:bodyPr>
          <a:lstStyle>
            <a:lvl1pPr marL="0" indent="0">
              <a:buClrTx/>
              <a:buSzTx/>
              <a:buNone/>
            </a:lvl1pPr>
          </a:lstStyle>
          <a:p>
            <a:r>
              <a:rPr lang="en-AU" sz="1800" dirty="0"/>
              <a:t>Pick up dictionary</a:t>
            </a:r>
          </a:p>
          <a:p>
            <a:r>
              <a:rPr lang="en-AU" sz="1800" dirty="0"/>
              <a:t>Open to middle of dictionary</a:t>
            </a:r>
          </a:p>
          <a:p>
            <a:r>
              <a:rPr lang="en-AU" sz="1800" dirty="0"/>
              <a:t>Look at page</a:t>
            </a:r>
          </a:p>
          <a:p>
            <a:r>
              <a:rPr lang="en-AU" sz="1800" b="1" dirty="0">
                <a:highlight>
                  <a:srgbClr val="FFFF00"/>
                </a:highlight>
              </a:rPr>
              <a:t>If</a:t>
            </a:r>
            <a:r>
              <a:rPr lang="en-AU" sz="1800" dirty="0"/>
              <a:t> word is on page</a:t>
            </a:r>
          </a:p>
          <a:p>
            <a:r>
              <a:rPr lang="en-AU" sz="1800" dirty="0"/>
              <a:t>    read definition</a:t>
            </a:r>
          </a:p>
          <a:p>
            <a:r>
              <a:rPr lang="en-AU" sz="1800" b="1" dirty="0">
                <a:highlight>
                  <a:srgbClr val="FFFF00"/>
                </a:highlight>
              </a:rPr>
              <a:t>Else if</a:t>
            </a:r>
            <a:r>
              <a:rPr lang="en-AU" sz="1800" dirty="0">
                <a:highlight>
                  <a:srgbClr val="FFFF00"/>
                </a:highlight>
              </a:rPr>
              <a:t> </a:t>
            </a:r>
            <a:r>
              <a:rPr lang="en-AU" sz="1800" dirty="0"/>
              <a:t>word is earlier in book</a:t>
            </a:r>
          </a:p>
          <a:p>
            <a:r>
              <a:rPr lang="en-AU" sz="1800" dirty="0"/>
              <a:t>    Open to middle of left half of book</a:t>
            </a:r>
          </a:p>
          <a:p>
            <a:r>
              <a:rPr lang="en-AU" sz="1800" dirty="0"/>
              <a:t>    Go back to line 3</a:t>
            </a:r>
          </a:p>
          <a:p>
            <a:r>
              <a:rPr lang="en-AU" sz="1800" b="1" dirty="0">
                <a:highlight>
                  <a:srgbClr val="FFFF00"/>
                </a:highlight>
              </a:rPr>
              <a:t>Else if</a:t>
            </a:r>
            <a:r>
              <a:rPr lang="en-AU" sz="1800" dirty="0">
                <a:highlight>
                  <a:srgbClr val="FFFF00"/>
                </a:highlight>
              </a:rPr>
              <a:t> </a:t>
            </a:r>
            <a:r>
              <a:rPr lang="en-AU" sz="1800" dirty="0"/>
              <a:t>word is later in book</a:t>
            </a:r>
          </a:p>
          <a:p>
            <a:r>
              <a:rPr lang="en-AU" sz="1800" dirty="0"/>
              <a:t>    Open to middle of right half of book</a:t>
            </a:r>
          </a:p>
          <a:p>
            <a:r>
              <a:rPr lang="en-AU" sz="1800" dirty="0"/>
              <a:t>    Go back to line 3</a:t>
            </a:r>
          </a:p>
          <a:p>
            <a:r>
              <a:rPr lang="en-AU" sz="1800" b="1" dirty="0">
                <a:highlight>
                  <a:srgbClr val="FFFF00"/>
                </a:highlight>
              </a:rPr>
              <a:t>Else</a:t>
            </a:r>
          </a:p>
          <a:p>
            <a:r>
              <a:rPr lang="en-AU" sz="1800" dirty="0"/>
              <a:t>    Quit</a:t>
            </a:r>
          </a:p>
        </p:txBody>
      </p:sp>
      <p:sp>
        <p:nvSpPr>
          <p:cNvPr id="3" name="Title 1">
            <a:extLst>
              <a:ext uri="{FF2B5EF4-FFF2-40B4-BE49-F238E27FC236}">
                <a16:creationId xmlns:a16="http://schemas.microsoft.com/office/drawing/2014/main" id="{59D2C80A-40FD-D243-BC28-D760EA730074}"/>
              </a:ext>
            </a:extLst>
          </p:cNvPr>
          <p:cNvSpPr>
            <a:spLocks noGrp="1"/>
          </p:cNvSpPr>
          <p:nvPr>
            <p:ph type="title"/>
          </p:nvPr>
        </p:nvSpPr>
        <p:spPr>
          <a:xfrm>
            <a:off x="468312" y="560387"/>
            <a:ext cx="8207376" cy="996951"/>
          </a:xfrm>
        </p:spPr>
        <p:txBody>
          <a:bodyPr/>
          <a:lstStyle/>
          <a:p>
            <a:r>
              <a:rPr lang="en-AU" dirty="0"/>
              <a:t>Selection</a:t>
            </a:r>
          </a:p>
        </p:txBody>
      </p:sp>
    </p:spTree>
    <p:extLst>
      <p:ext uri="{BB962C8B-B14F-4D97-AF65-F5344CB8AC3E}">
        <p14:creationId xmlns:p14="http://schemas.microsoft.com/office/powerpoint/2010/main" val="173633460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53453" y="560387"/>
            <a:ext cx="4690547" cy="5263375"/>
          </a:xfrm>
          <a:prstGeom prst="rect">
            <a:avLst/>
          </a:prstGeom>
        </p:spPr>
        <p:txBody>
          <a:bodyPr>
            <a:noAutofit/>
          </a:bodyPr>
          <a:lstStyle>
            <a:lvl1pPr marL="0" indent="0">
              <a:buClrTx/>
              <a:buSzTx/>
              <a:buNone/>
            </a:lvl1pPr>
          </a:lstStyle>
          <a:p>
            <a:r>
              <a:rPr lang="en-AU" sz="1800" dirty="0"/>
              <a:t>Pick up dictionary</a:t>
            </a:r>
          </a:p>
          <a:p>
            <a:r>
              <a:rPr lang="en-AU" sz="1800" dirty="0"/>
              <a:t>Open to middle of dictionary</a:t>
            </a:r>
          </a:p>
          <a:p>
            <a:r>
              <a:rPr lang="en-AU" sz="1800" dirty="0"/>
              <a:t>Look at page</a:t>
            </a:r>
          </a:p>
          <a:p>
            <a:r>
              <a:rPr lang="en-AU" sz="1800" dirty="0"/>
              <a:t>If </a:t>
            </a:r>
            <a:r>
              <a:rPr lang="en-AU" sz="1800" b="1" dirty="0">
                <a:highlight>
                  <a:srgbClr val="FFFF00"/>
                </a:highlight>
              </a:rPr>
              <a:t>word is on page</a:t>
            </a:r>
          </a:p>
          <a:p>
            <a:r>
              <a:rPr lang="en-AU" sz="1800" dirty="0"/>
              <a:t>    read definition</a:t>
            </a:r>
          </a:p>
          <a:p>
            <a:r>
              <a:rPr lang="en-AU" sz="1800" dirty="0"/>
              <a:t>Else if </a:t>
            </a:r>
            <a:r>
              <a:rPr lang="en-AU" sz="1800" b="1" dirty="0">
                <a:highlight>
                  <a:srgbClr val="FFFF00"/>
                </a:highlight>
              </a:rPr>
              <a:t>word is earlier in book</a:t>
            </a:r>
          </a:p>
          <a:p>
            <a:r>
              <a:rPr lang="en-AU" sz="1800" dirty="0"/>
              <a:t>    Open to middle of left half of book</a:t>
            </a:r>
          </a:p>
          <a:p>
            <a:r>
              <a:rPr lang="en-AU" sz="1800" dirty="0"/>
              <a:t>    Go back to line 3</a:t>
            </a:r>
          </a:p>
          <a:p>
            <a:r>
              <a:rPr lang="en-AU" sz="1800" dirty="0"/>
              <a:t>Else if </a:t>
            </a:r>
            <a:r>
              <a:rPr lang="en-AU" sz="1800" b="1" dirty="0">
                <a:highlight>
                  <a:srgbClr val="FFFF00"/>
                </a:highlight>
              </a:rPr>
              <a:t>word is later in book</a:t>
            </a:r>
            <a:endParaRPr lang="en-AU" sz="1800" dirty="0">
              <a:highlight>
                <a:srgbClr val="FFFF00"/>
              </a:highlight>
            </a:endParaRPr>
          </a:p>
          <a:p>
            <a:r>
              <a:rPr lang="en-AU" sz="1800" dirty="0"/>
              <a:t>    Open to middle of right half of book</a:t>
            </a:r>
          </a:p>
          <a:p>
            <a:r>
              <a:rPr lang="en-AU" sz="1800" dirty="0"/>
              <a:t>    Go back to line 3</a:t>
            </a:r>
          </a:p>
          <a:p>
            <a:r>
              <a:rPr lang="en-AU" sz="1800" dirty="0"/>
              <a:t>Else</a:t>
            </a:r>
          </a:p>
          <a:p>
            <a:r>
              <a:rPr lang="en-AU" sz="1800" dirty="0"/>
              <a:t>    Quit</a:t>
            </a:r>
          </a:p>
        </p:txBody>
      </p:sp>
      <p:sp>
        <p:nvSpPr>
          <p:cNvPr id="3" name="Title 1">
            <a:extLst>
              <a:ext uri="{FF2B5EF4-FFF2-40B4-BE49-F238E27FC236}">
                <a16:creationId xmlns:a16="http://schemas.microsoft.com/office/drawing/2014/main" id="{DC261B20-CD18-374A-910C-46F23C0C87F2}"/>
              </a:ext>
            </a:extLst>
          </p:cNvPr>
          <p:cNvSpPr>
            <a:spLocks noGrp="1"/>
          </p:cNvSpPr>
          <p:nvPr>
            <p:ph type="title"/>
          </p:nvPr>
        </p:nvSpPr>
        <p:spPr>
          <a:xfrm>
            <a:off x="468312" y="560387"/>
            <a:ext cx="8207376" cy="996951"/>
          </a:xfrm>
        </p:spPr>
        <p:txBody>
          <a:bodyPr/>
          <a:lstStyle/>
          <a:p>
            <a:r>
              <a:rPr lang="en-AU" dirty="0"/>
              <a:t>Boolean Expressions</a:t>
            </a:r>
          </a:p>
        </p:txBody>
      </p:sp>
    </p:spTree>
    <p:extLst>
      <p:ext uri="{BB962C8B-B14F-4D97-AF65-F5344CB8AC3E}">
        <p14:creationId xmlns:p14="http://schemas.microsoft.com/office/powerpoint/2010/main" val="379665211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53453" y="560387"/>
            <a:ext cx="4690547" cy="5263375"/>
          </a:xfrm>
          <a:prstGeom prst="rect">
            <a:avLst/>
          </a:prstGeom>
        </p:spPr>
        <p:txBody>
          <a:bodyPr>
            <a:noAutofit/>
          </a:bodyPr>
          <a:lstStyle>
            <a:lvl1pPr marL="0" indent="0">
              <a:buClrTx/>
              <a:buSzTx/>
              <a:buNone/>
            </a:lvl1pPr>
          </a:lstStyle>
          <a:p>
            <a:r>
              <a:rPr lang="en-AU" sz="1800" dirty="0"/>
              <a:t>Pick up dictionary</a:t>
            </a:r>
          </a:p>
          <a:p>
            <a:r>
              <a:rPr lang="en-AU" sz="1800" dirty="0"/>
              <a:t>Open to middle of dictionary</a:t>
            </a:r>
          </a:p>
          <a:p>
            <a:r>
              <a:rPr lang="en-AU" sz="1800" dirty="0"/>
              <a:t>Look at page</a:t>
            </a:r>
          </a:p>
          <a:p>
            <a:r>
              <a:rPr lang="en-AU" sz="1800" dirty="0"/>
              <a:t>If word is on page</a:t>
            </a:r>
          </a:p>
          <a:p>
            <a:r>
              <a:rPr lang="en-AU" sz="1800" dirty="0"/>
              <a:t>    read definition</a:t>
            </a:r>
          </a:p>
          <a:p>
            <a:r>
              <a:rPr lang="en-AU" sz="1800" dirty="0"/>
              <a:t>Else if word is earlier in book</a:t>
            </a:r>
          </a:p>
          <a:p>
            <a:r>
              <a:rPr lang="en-AU" sz="1800" dirty="0"/>
              <a:t>    Open to middle of left half of book</a:t>
            </a:r>
          </a:p>
          <a:p>
            <a:r>
              <a:rPr lang="en-AU" sz="1800" dirty="0"/>
              <a:t>    </a:t>
            </a:r>
            <a:r>
              <a:rPr lang="en-AU" sz="1800" b="1" dirty="0">
                <a:highlight>
                  <a:srgbClr val="FFFF00"/>
                </a:highlight>
              </a:rPr>
              <a:t>Go back to line 3</a:t>
            </a:r>
          </a:p>
          <a:p>
            <a:r>
              <a:rPr lang="en-AU" sz="1800" dirty="0"/>
              <a:t>Else if word is later in book</a:t>
            </a:r>
          </a:p>
          <a:p>
            <a:r>
              <a:rPr lang="en-AU" sz="1800" dirty="0"/>
              <a:t>    Open to middle of right half of book</a:t>
            </a:r>
          </a:p>
          <a:p>
            <a:r>
              <a:rPr lang="en-AU" sz="1800" dirty="0"/>
              <a:t>    </a:t>
            </a:r>
            <a:r>
              <a:rPr lang="en-AU" sz="1800" b="1" dirty="0">
                <a:highlight>
                  <a:srgbClr val="FFFF00"/>
                </a:highlight>
              </a:rPr>
              <a:t>Go back to line 3</a:t>
            </a:r>
          </a:p>
          <a:p>
            <a:r>
              <a:rPr lang="en-AU" sz="1800" dirty="0"/>
              <a:t>Else</a:t>
            </a:r>
          </a:p>
          <a:p>
            <a:r>
              <a:rPr lang="en-AU" sz="1800" dirty="0"/>
              <a:t>    Quit</a:t>
            </a:r>
          </a:p>
        </p:txBody>
      </p:sp>
      <p:sp>
        <p:nvSpPr>
          <p:cNvPr id="3" name="Title 1">
            <a:extLst>
              <a:ext uri="{FF2B5EF4-FFF2-40B4-BE49-F238E27FC236}">
                <a16:creationId xmlns:a16="http://schemas.microsoft.com/office/drawing/2014/main" id="{33F5EC90-6857-E649-92C1-6E6507B4095C}"/>
              </a:ext>
            </a:extLst>
          </p:cNvPr>
          <p:cNvSpPr>
            <a:spLocks noGrp="1"/>
          </p:cNvSpPr>
          <p:nvPr>
            <p:ph type="title"/>
          </p:nvPr>
        </p:nvSpPr>
        <p:spPr>
          <a:xfrm>
            <a:off x="468312" y="560387"/>
            <a:ext cx="8207376" cy="996951"/>
          </a:xfrm>
        </p:spPr>
        <p:txBody>
          <a:bodyPr/>
          <a:lstStyle/>
          <a:p>
            <a:r>
              <a:rPr lang="en-AU" dirty="0"/>
              <a:t>Loops</a:t>
            </a:r>
          </a:p>
        </p:txBody>
      </p:sp>
    </p:spTree>
    <p:extLst>
      <p:ext uri="{BB962C8B-B14F-4D97-AF65-F5344CB8AC3E}">
        <p14:creationId xmlns:p14="http://schemas.microsoft.com/office/powerpoint/2010/main" val="532603127"/>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FB6F2-5A6F-D344-ACAF-29E770D4138B}"/>
              </a:ext>
            </a:extLst>
          </p:cNvPr>
          <p:cNvSpPr>
            <a:spLocks noGrp="1"/>
          </p:cNvSpPr>
          <p:nvPr>
            <p:ph type="title"/>
          </p:nvPr>
        </p:nvSpPr>
        <p:spPr/>
        <p:txBody>
          <a:bodyPr/>
          <a:lstStyle/>
          <a:p>
            <a:r>
              <a:rPr lang="en-AU" dirty="0"/>
              <a:t>Programming</a:t>
            </a:r>
          </a:p>
        </p:txBody>
      </p:sp>
      <p:sp>
        <p:nvSpPr>
          <p:cNvPr id="3" name="Text Placeholder 2">
            <a:extLst>
              <a:ext uri="{FF2B5EF4-FFF2-40B4-BE49-F238E27FC236}">
                <a16:creationId xmlns:a16="http://schemas.microsoft.com/office/drawing/2014/main" id="{47DB1332-E7BE-BC49-865D-7B7D259DCF80}"/>
              </a:ext>
            </a:extLst>
          </p:cNvPr>
          <p:cNvSpPr>
            <a:spLocks noGrp="1"/>
          </p:cNvSpPr>
          <p:nvPr>
            <p:ph type="body" idx="1"/>
          </p:nvPr>
        </p:nvSpPr>
        <p:spPr/>
        <p:txBody>
          <a:bodyPr/>
          <a:lstStyle/>
          <a:p>
            <a:r>
              <a:rPr lang="en-AU" dirty="0"/>
              <a:t>Input/Output</a:t>
            </a:r>
          </a:p>
          <a:p>
            <a:r>
              <a:rPr lang="en-AU" dirty="0"/>
              <a:t>Algorithms</a:t>
            </a:r>
          </a:p>
          <a:p>
            <a:r>
              <a:rPr lang="en-AU" dirty="0"/>
              <a:t>Pseudocode</a:t>
            </a:r>
          </a:p>
          <a:p>
            <a:r>
              <a:rPr lang="en-AU" dirty="0"/>
              <a:t>Functions</a:t>
            </a:r>
          </a:p>
          <a:p>
            <a:r>
              <a:rPr lang="en-AU" dirty="0"/>
              <a:t>Conditions</a:t>
            </a:r>
          </a:p>
          <a:p>
            <a:r>
              <a:rPr lang="en-AU" dirty="0"/>
              <a:t>Boolean expressions</a:t>
            </a:r>
          </a:p>
          <a:p>
            <a:r>
              <a:rPr lang="en-AU" dirty="0"/>
              <a:t>Loops</a:t>
            </a:r>
          </a:p>
        </p:txBody>
      </p:sp>
    </p:spTree>
    <p:extLst>
      <p:ext uri="{BB962C8B-B14F-4D97-AF65-F5344CB8AC3E}">
        <p14:creationId xmlns:p14="http://schemas.microsoft.com/office/powerpoint/2010/main" val="374677037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 name="Image" descr="Image"/>
          <p:cNvPicPr>
            <a:picLocks noChangeAspect="1"/>
          </p:cNvPicPr>
          <p:nvPr/>
        </p:nvPicPr>
        <p:blipFill>
          <a:blip r:embed="rId2"/>
          <a:srcRect l="17137" t="11714" r="17137" b="14544"/>
          <a:stretch>
            <a:fillRect/>
          </a:stretch>
        </p:blipFill>
        <p:spPr>
          <a:xfrm>
            <a:off x="652654" y="626076"/>
            <a:ext cx="8011053" cy="5055798"/>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6448" y="2028825"/>
            <a:ext cx="8251104" cy="2800350"/>
          </a:xfrm>
          <a:prstGeom prst="rect">
            <a:avLst/>
          </a:prstGeom>
        </p:spPr>
        <p:txBody>
          <a:bodyPr>
            <a:noAutofit/>
          </a:bodyPr>
          <a:lstStyle>
            <a:lvl1pPr marL="0" indent="0">
              <a:buClrTx/>
              <a:buSzTx/>
              <a:buNone/>
            </a:lvl1pPr>
          </a:lstStyle>
          <a:p>
            <a:pPr algn="ctr"/>
            <a:r>
              <a:rPr lang="en-AU" sz="3200" dirty="0"/>
              <a:t>I acknowledge the traditional custodians of the land on which I work and live, and recognise their continuing connection to land, water and community. I pay respect to elders past, present and emerging.</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7F41C2DF-8BEC-DF45-B469-F764832E5932}"/>
              </a:ext>
            </a:extLst>
          </p:cNvPr>
          <p:cNvGrpSpPr/>
          <p:nvPr/>
        </p:nvGrpSpPr>
        <p:grpSpPr>
          <a:xfrm>
            <a:off x="302785" y="1985686"/>
            <a:ext cx="8340967" cy="2886628"/>
            <a:chOff x="470191" y="1852647"/>
            <a:chExt cx="8340967" cy="2886628"/>
          </a:xfrm>
        </p:grpSpPr>
        <p:sp>
          <p:nvSpPr>
            <p:cNvPr id="6" name="TextBox 5">
              <a:extLst>
                <a:ext uri="{FF2B5EF4-FFF2-40B4-BE49-F238E27FC236}">
                  <a16:creationId xmlns:a16="http://schemas.microsoft.com/office/drawing/2014/main" id="{AF9D8992-6E0B-8441-8410-D9B95F644C4E}"/>
                </a:ext>
              </a:extLst>
            </p:cNvPr>
            <p:cNvSpPr txBox="1"/>
            <p:nvPr/>
          </p:nvSpPr>
          <p:spPr>
            <a:xfrm>
              <a:off x="470191" y="2972796"/>
              <a:ext cx="1092603" cy="646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AU" sz="3600" b="0" i="0" u="none" strike="noStrike" cap="none" spc="0" normalizeH="0" baseline="0" dirty="0">
                  <a:ln>
                    <a:noFill/>
                  </a:ln>
                  <a:solidFill>
                    <a:srgbClr val="333333"/>
                  </a:solidFill>
                  <a:effectLst/>
                  <a:uFillTx/>
                  <a:latin typeface="+mn-lt"/>
                  <a:ea typeface="+mn-ea"/>
                  <a:cs typeface="+mn-cs"/>
                  <a:sym typeface="Helvetica"/>
                </a:rPr>
                <a:t>input</a:t>
              </a:r>
            </a:p>
          </p:txBody>
        </p:sp>
        <p:sp>
          <p:nvSpPr>
            <p:cNvPr id="7" name="TextBox 6">
              <a:extLst>
                <a:ext uri="{FF2B5EF4-FFF2-40B4-BE49-F238E27FC236}">
                  <a16:creationId xmlns:a16="http://schemas.microsoft.com/office/drawing/2014/main" id="{A7BB4654-21AA-9840-AF90-DB8AE0C160B4}"/>
                </a:ext>
              </a:extLst>
            </p:cNvPr>
            <p:cNvSpPr txBox="1"/>
            <p:nvPr/>
          </p:nvSpPr>
          <p:spPr>
            <a:xfrm>
              <a:off x="7436427" y="2972797"/>
              <a:ext cx="1374731" cy="646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AU" sz="3600" dirty="0"/>
                <a:t>output</a:t>
              </a:r>
              <a:endParaRPr kumimoji="0" lang="en-AU" sz="3600" b="0" i="0" u="none" strike="noStrike" cap="none" spc="0" normalizeH="0" baseline="0" dirty="0">
                <a:ln>
                  <a:noFill/>
                </a:ln>
                <a:solidFill>
                  <a:srgbClr val="333333"/>
                </a:solidFill>
                <a:effectLst/>
                <a:uFillTx/>
                <a:latin typeface="+mn-lt"/>
                <a:ea typeface="+mn-ea"/>
                <a:cs typeface="+mn-cs"/>
                <a:sym typeface="Helvetica"/>
              </a:endParaRPr>
            </a:p>
          </p:txBody>
        </p:sp>
        <p:cxnSp>
          <p:nvCxnSpPr>
            <p:cNvPr id="9" name="Straight Arrow Connector 8">
              <a:extLst>
                <a:ext uri="{FF2B5EF4-FFF2-40B4-BE49-F238E27FC236}">
                  <a16:creationId xmlns:a16="http://schemas.microsoft.com/office/drawing/2014/main" id="{5BFAEA43-727E-644C-91BA-F3F9418C167D}"/>
                </a:ext>
              </a:extLst>
            </p:cNvPr>
            <p:cNvCxnSpPr/>
            <p:nvPr/>
          </p:nvCxnSpPr>
          <p:spPr>
            <a:xfrm>
              <a:off x="1643237" y="3295961"/>
              <a:ext cx="1215736"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10" name="Straight Arrow Connector 9">
              <a:extLst>
                <a:ext uri="{FF2B5EF4-FFF2-40B4-BE49-F238E27FC236}">
                  <a16:creationId xmlns:a16="http://schemas.microsoft.com/office/drawing/2014/main" id="{8155FAEE-524A-CE42-BF52-8988A924287B}"/>
                </a:ext>
              </a:extLst>
            </p:cNvPr>
            <p:cNvCxnSpPr/>
            <p:nvPr/>
          </p:nvCxnSpPr>
          <p:spPr>
            <a:xfrm>
              <a:off x="6220691" y="3295961"/>
              <a:ext cx="1215736"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sp>
          <p:nvSpPr>
            <p:cNvPr id="11" name="Rectangle 10">
              <a:extLst>
                <a:ext uri="{FF2B5EF4-FFF2-40B4-BE49-F238E27FC236}">
                  <a16:creationId xmlns:a16="http://schemas.microsoft.com/office/drawing/2014/main" id="{0B14C5E8-B907-E142-8B7E-7D5F4BD443FF}"/>
                </a:ext>
              </a:extLst>
            </p:cNvPr>
            <p:cNvSpPr/>
            <p:nvPr/>
          </p:nvSpPr>
          <p:spPr>
            <a:xfrm>
              <a:off x="3019858" y="1852647"/>
              <a:ext cx="3104283" cy="2886628"/>
            </a:xfrm>
            <a:prstGeom prst="rect">
              <a:avLst/>
            </a:prstGeom>
            <a:solidFill>
              <a:srgbClr val="FFFFFF"/>
            </a:solidFill>
            <a:ln w="79375"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AU" sz="1800" b="0" i="0" u="none" strike="noStrike" cap="none" spc="0" normalizeH="0" baseline="0">
                <a:ln>
                  <a:noFill/>
                </a:ln>
                <a:solidFill>
                  <a:srgbClr val="333333"/>
                </a:solidFill>
                <a:effectLst/>
                <a:uFillTx/>
                <a:latin typeface="+mn-lt"/>
                <a:ea typeface="+mn-ea"/>
                <a:cs typeface="+mn-cs"/>
                <a:sym typeface="Helvetica"/>
              </a:endParaRPr>
            </a:p>
          </p:txBody>
        </p:sp>
      </p:grpSp>
    </p:spTree>
    <p:extLst>
      <p:ext uri="{BB962C8B-B14F-4D97-AF65-F5344CB8AC3E}">
        <p14:creationId xmlns:p14="http://schemas.microsoft.com/office/powerpoint/2010/main" val="1773803927"/>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F9D8992-6E0B-8441-8410-D9B95F644C4E}"/>
              </a:ext>
            </a:extLst>
          </p:cNvPr>
          <p:cNvSpPr txBox="1"/>
          <p:nvPr/>
        </p:nvSpPr>
        <p:spPr>
          <a:xfrm>
            <a:off x="203831" y="2106308"/>
            <a:ext cx="2347755" cy="5847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AU" sz="3200" dirty="0"/>
              <a:t>s</a:t>
            </a:r>
            <a:r>
              <a:rPr kumimoji="0" lang="en-AU" sz="3200" b="0" i="0" u="none" strike="noStrike" cap="none" spc="0" normalizeH="0" baseline="0" dirty="0">
                <a:ln>
                  <a:noFill/>
                </a:ln>
                <a:solidFill>
                  <a:srgbClr val="333333"/>
                </a:solidFill>
                <a:effectLst/>
                <a:uFillTx/>
                <a:latin typeface="+mn-lt"/>
                <a:ea typeface="+mn-ea"/>
                <a:cs typeface="+mn-cs"/>
                <a:sym typeface="Helvetica"/>
              </a:rPr>
              <a:t>ales values</a:t>
            </a:r>
          </a:p>
        </p:txBody>
      </p:sp>
      <p:sp>
        <p:nvSpPr>
          <p:cNvPr id="7" name="TextBox 6">
            <a:extLst>
              <a:ext uri="{FF2B5EF4-FFF2-40B4-BE49-F238E27FC236}">
                <a16:creationId xmlns:a16="http://schemas.microsoft.com/office/drawing/2014/main" id="{A7BB4654-21AA-9840-AF90-DB8AE0C160B4}"/>
              </a:ext>
            </a:extLst>
          </p:cNvPr>
          <p:cNvSpPr txBox="1"/>
          <p:nvPr/>
        </p:nvSpPr>
        <p:spPr>
          <a:xfrm>
            <a:off x="6068482" y="2106307"/>
            <a:ext cx="2642707" cy="5847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AU" sz="3200" dirty="0"/>
              <a:t>average sales</a:t>
            </a:r>
            <a:endParaRPr kumimoji="0" lang="en-AU" sz="3200" b="0" i="0" u="none" strike="noStrike" cap="none" spc="0" normalizeH="0" baseline="0" dirty="0">
              <a:ln>
                <a:noFill/>
              </a:ln>
              <a:solidFill>
                <a:srgbClr val="333333"/>
              </a:solidFill>
              <a:effectLst/>
              <a:uFillTx/>
              <a:latin typeface="+mn-lt"/>
              <a:ea typeface="+mn-ea"/>
              <a:cs typeface="+mn-cs"/>
              <a:sym typeface="Helvetica"/>
            </a:endParaRPr>
          </a:p>
        </p:txBody>
      </p:sp>
      <p:sp>
        <p:nvSpPr>
          <p:cNvPr id="11" name="Rectangle 10">
            <a:extLst>
              <a:ext uri="{FF2B5EF4-FFF2-40B4-BE49-F238E27FC236}">
                <a16:creationId xmlns:a16="http://schemas.microsoft.com/office/drawing/2014/main" id="{0B14C5E8-B907-E142-8B7E-7D5F4BD443FF}"/>
              </a:ext>
            </a:extLst>
          </p:cNvPr>
          <p:cNvSpPr/>
          <p:nvPr/>
        </p:nvSpPr>
        <p:spPr>
          <a:xfrm>
            <a:off x="3588321" y="1708687"/>
            <a:ext cx="1276440" cy="2886628"/>
          </a:xfrm>
          <a:prstGeom prst="rect">
            <a:avLst/>
          </a:prstGeom>
          <a:solidFill>
            <a:srgbClr val="FFFFFF"/>
          </a:solidFill>
          <a:ln w="79375"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AU" sz="1800" b="0" i="0" u="none" strike="noStrike" cap="none" spc="0" normalizeH="0" baseline="0">
              <a:ln>
                <a:noFill/>
              </a:ln>
              <a:solidFill>
                <a:srgbClr val="333333"/>
              </a:solidFill>
              <a:effectLst/>
              <a:uFillTx/>
              <a:latin typeface="+mn-lt"/>
              <a:ea typeface="+mn-ea"/>
              <a:cs typeface="+mn-cs"/>
              <a:sym typeface="Helvetica"/>
            </a:endParaRPr>
          </a:p>
        </p:txBody>
      </p:sp>
      <p:sp>
        <p:nvSpPr>
          <p:cNvPr id="8" name="TextBox 7">
            <a:extLst>
              <a:ext uri="{FF2B5EF4-FFF2-40B4-BE49-F238E27FC236}">
                <a16:creationId xmlns:a16="http://schemas.microsoft.com/office/drawing/2014/main" id="{1E48DE84-E456-D34D-986E-AE94F542DDF6}"/>
              </a:ext>
            </a:extLst>
          </p:cNvPr>
          <p:cNvSpPr txBox="1"/>
          <p:nvPr/>
        </p:nvSpPr>
        <p:spPr>
          <a:xfrm>
            <a:off x="1115941" y="3429000"/>
            <a:ext cx="1435645" cy="5847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AU" sz="3200" b="0" i="0" u="none" strike="noStrike" cap="none" spc="0" normalizeH="0" baseline="0" dirty="0">
                <a:ln>
                  <a:noFill/>
                </a:ln>
                <a:solidFill>
                  <a:srgbClr val="333333"/>
                </a:solidFill>
                <a:effectLst/>
                <a:uFillTx/>
                <a:latin typeface="+mn-lt"/>
                <a:ea typeface="+mn-ea"/>
                <a:cs typeface="+mn-cs"/>
                <a:sym typeface="Helvetica"/>
              </a:rPr>
              <a:t>months</a:t>
            </a:r>
          </a:p>
        </p:txBody>
      </p:sp>
      <p:cxnSp>
        <p:nvCxnSpPr>
          <p:cNvPr id="14" name="Straight Arrow Connector 13">
            <a:extLst>
              <a:ext uri="{FF2B5EF4-FFF2-40B4-BE49-F238E27FC236}">
                <a16:creationId xmlns:a16="http://schemas.microsoft.com/office/drawing/2014/main" id="{74EB5799-3E6A-0148-AD78-CEF4D851C6AA}"/>
              </a:ext>
            </a:extLst>
          </p:cNvPr>
          <p:cNvCxnSpPr>
            <a:cxnSpLocks/>
          </p:cNvCxnSpPr>
          <p:nvPr/>
        </p:nvCxnSpPr>
        <p:spPr>
          <a:xfrm>
            <a:off x="4864761" y="3764723"/>
            <a:ext cx="994829"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sp>
        <p:nvSpPr>
          <p:cNvPr id="15" name="TextBox 14">
            <a:extLst>
              <a:ext uri="{FF2B5EF4-FFF2-40B4-BE49-F238E27FC236}">
                <a16:creationId xmlns:a16="http://schemas.microsoft.com/office/drawing/2014/main" id="{E2DCC5D3-C31A-D34F-A547-9EF80737408A}"/>
              </a:ext>
            </a:extLst>
          </p:cNvPr>
          <p:cNvSpPr txBox="1"/>
          <p:nvPr/>
        </p:nvSpPr>
        <p:spPr>
          <a:xfrm>
            <a:off x="6068482" y="3429000"/>
            <a:ext cx="3075518" cy="107721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AU" sz="3200" dirty="0"/>
              <a:t>plot of sales and</a:t>
            </a:r>
          </a:p>
          <a:p>
            <a:pPr marL="0" marR="0" indent="0" algn="l" defTabSz="914400" rtl="0" fontAlgn="auto" latinLnBrk="0" hangingPunct="0">
              <a:lnSpc>
                <a:spcPct val="100000"/>
              </a:lnSpc>
              <a:spcBef>
                <a:spcPts val="0"/>
              </a:spcBef>
              <a:spcAft>
                <a:spcPts val="0"/>
              </a:spcAft>
              <a:buClrTx/>
              <a:buSzTx/>
              <a:buFontTx/>
              <a:buNone/>
              <a:tabLst/>
            </a:pPr>
            <a:r>
              <a:rPr kumimoji="0" lang="en-AU" sz="3200" b="0" i="0" u="none" strike="noStrike" cap="none" spc="0" normalizeH="0" baseline="0" dirty="0">
                <a:ln>
                  <a:noFill/>
                </a:ln>
                <a:solidFill>
                  <a:srgbClr val="333333"/>
                </a:solidFill>
                <a:effectLst/>
                <a:uFillTx/>
                <a:latin typeface="+mn-lt"/>
                <a:ea typeface="+mn-ea"/>
                <a:cs typeface="+mn-cs"/>
                <a:sym typeface="Helvetica"/>
              </a:rPr>
              <a:t>month values</a:t>
            </a:r>
          </a:p>
        </p:txBody>
      </p:sp>
      <p:cxnSp>
        <p:nvCxnSpPr>
          <p:cNvPr id="16" name="Straight Arrow Connector 15">
            <a:extLst>
              <a:ext uri="{FF2B5EF4-FFF2-40B4-BE49-F238E27FC236}">
                <a16:creationId xmlns:a16="http://schemas.microsoft.com/office/drawing/2014/main" id="{3799D434-05E0-C64F-8189-A8D1260097E6}"/>
              </a:ext>
            </a:extLst>
          </p:cNvPr>
          <p:cNvCxnSpPr>
            <a:cxnSpLocks/>
          </p:cNvCxnSpPr>
          <p:nvPr/>
        </p:nvCxnSpPr>
        <p:spPr>
          <a:xfrm>
            <a:off x="4864761" y="2398695"/>
            <a:ext cx="994829"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17" name="Straight Arrow Connector 16">
            <a:extLst>
              <a:ext uri="{FF2B5EF4-FFF2-40B4-BE49-F238E27FC236}">
                <a16:creationId xmlns:a16="http://schemas.microsoft.com/office/drawing/2014/main" id="{97DEA1C4-06CD-694C-85CF-CB38DB64AD14}"/>
              </a:ext>
            </a:extLst>
          </p:cNvPr>
          <p:cNvCxnSpPr>
            <a:cxnSpLocks/>
          </p:cNvCxnSpPr>
          <p:nvPr/>
        </p:nvCxnSpPr>
        <p:spPr>
          <a:xfrm>
            <a:off x="2593492" y="2398695"/>
            <a:ext cx="994829"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cxnSp>
        <p:nvCxnSpPr>
          <p:cNvPr id="18" name="Straight Arrow Connector 17">
            <a:extLst>
              <a:ext uri="{FF2B5EF4-FFF2-40B4-BE49-F238E27FC236}">
                <a16:creationId xmlns:a16="http://schemas.microsoft.com/office/drawing/2014/main" id="{5450EB8C-4C09-7947-8F07-8DAA184FA584}"/>
              </a:ext>
            </a:extLst>
          </p:cNvPr>
          <p:cNvCxnSpPr>
            <a:cxnSpLocks/>
          </p:cNvCxnSpPr>
          <p:nvPr/>
        </p:nvCxnSpPr>
        <p:spPr>
          <a:xfrm>
            <a:off x="2593492" y="3764723"/>
            <a:ext cx="994829" cy="0"/>
          </a:xfrm>
          <a:prstGeom prst="straightConnector1">
            <a:avLst/>
          </a:prstGeom>
          <a:noFill/>
          <a:ln w="50800" cap="flat">
            <a:solidFill>
              <a:schemeClr val="accent1"/>
            </a:solidFill>
            <a:prstDash val="solid"/>
            <a:round/>
            <a:tailEnd type="triangle"/>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43364052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0B14C5E8-B907-E142-8B7E-7D5F4BD443FF}"/>
              </a:ext>
            </a:extLst>
          </p:cNvPr>
          <p:cNvSpPr/>
          <p:nvPr/>
        </p:nvSpPr>
        <p:spPr>
          <a:xfrm>
            <a:off x="2852452" y="1985686"/>
            <a:ext cx="3104283" cy="2886628"/>
          </a:xfrm>
          <a:prstGeom prst="rect">
            <a:avLst/>
          </a:prstGeom>
          <a:solidFill>
            <a:srgbClr val="FFFFFF"/>
          </a:solidFill>
          <a:ln w="79375" cap="flat">
            <a:solidFill>
              <a:schemeClr val="accent1"/>
            </a:solidFill>
            <a:prstDash val="solid"/>
            <a:round/>
          </a:ln>
          <a:effectLst>
            <a:outerShdw blurRad="38100" dist="23000" dir="5400000" rotWithShape="0">
              <a:srgbClr val="000000">
                <a:alpha val="35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8" tIns="45718" rIns="45718" bIns="45718" numCol="1" spcCol="38100" rtlCol="0" anchor="ctr">
            <a:spAutoFit/>
          </a:bodyPr>
          <a:lstStyle/>
          <a:p>
            <a:pPr marL="0" marR="0" indent="0" algn="l" defTabSz="914400" rtl="0" fontAlgn="auto" latinLnBrk="0" hangingPunct="0">
              <a:lnSpc>
                <a:spcPct val="100000"/>
              </a:lnSpc>
              <a:spcBef>
                <a:spcPts val="0"/>
              </a:spcBef>
              <a:spcAft>
                <a:spcPts val="0"/>
              </a:spcAft>
              <a:buClrTx/>
              <a:buSzTx/>
              <a:buFontTx/>
              <a:buNone/>
              <a:tabLst/>
            </a:pPr>
            <a:endParaRPr kumimoji="0" lang="en-AU" sz="1800" b="0" i="0" u="none" strike="noStrike" cap="none" spc="0" normalizeH="0" baseline="0">
              <a:ln>
                <a:noFill/>
              </a:ln>
              <a:solidFill>
                <a:srgbClr val="333333"/>
              </a:solidFill>
              <a:effectLst/>
              <a:uFillTx/>
              <a:latin typeface="+mn-lt"/>
              <a:ea typeface="+mn-ea"/>
              <a:cs typeface="+mn-cs"/>
              <a:sym typeface="Helvetica"/>
            </a:endParaRPr>
          </a:p>
        </p:txBody>
      </p:sp>
      <p:sp>
        <p:nvSpPr>
          <p:cNvPr id="6" name="TextBox 5">
            <a:extLst>
              <a:ext uri="{FF2B5EF4-FFF2-40B4-BE49-F238E27FC236}">
                <a16:creationId xmlns:a16="http://schemas.microsoft.com/office/drawing/2014/main" id="{AF9D8992-6E0B-8441-8410-D9B95F644C4E}"/>
              </a:ext>
            </a:extLst>
          </p:cNvPr>
          <p:cNvSpPr txBox="1"/>
          <p:nvPr/>
        </p:nvSpPr>
        <p:spPr>
          <a:xfrm>
            <a:off x="3294034" y="3105836"/>
            <a:ext cx="2221117" cy="646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AU" sz="3600" dirty="0"/>
              <a:t>a</a:t>
            </a:r>
            <a:r>
              <a:rPr kumimoji="0" lang="en-AU" sz="3600" b="0" i="0" u="none" strike="noStrike" cap="none" spc="0" normalizeH="0" baseline="0" dirty="0">
                <a:ln>
                  <a:noFill/>
                </a:ln>
                <a:solidFill>
                  <a:srgbClr val="333333"/>
                </a:solidFill>
                <a:effectLst/>
                <a:uFillTx/>
                <a:latin typeface="+mn-lt"/>
                <a:ea typeface="+mn-ea"/>
                <a:cs typeface="+mn-cs"/>
                <a:sym typeface="Helvetica"/>
              </a:rPr>
              <a:t>lgorithms</a:t>
            </a:r>
          </a:p>
        </p:txBody>
      </p:sp>
    </p:spTree>
    <p:extLst>
      <p:ext uri="{BB962C8B-B14F-4D97-AF65-F5344CB8AC3E}">
        <p14:creationId xmlns:p14="http://schemas.microsoft.com/office/powerpoint/2010/main" val="474724802"/>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F26865C-2F73-D244-843E-B17D78CB3FD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0850" y="211099"/>
            <a:ext cx="8242300" cy="4889500"/>
          </a:xfrm>
          <a:prstGeom prst="rect">
            <a:avLst/>
          </a:prstGeom>
        </p:spPr>
      </p:pic>
    </p:spTree>
    <p:extLst>
      <p:ext uri="{BB962C8B-B14F-4D97-AF65-F5344CB8AC3E}">
        <p14:creationId xmlns:p14="http://schemas.microsoft.com/office/powerpoint/2010/main" val="735810701"/>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6448" y="2028825"/>
            <a:ext cx="8251104" cy="2800350"/>
          </a:xfrm>
          <a:prstGeom prst="rect">
            <a:avLst/>
          </a:prstGeom>
        </p:spPr>
        <p:txBody>
          <a:bodyPr>
            <a:noAutofit/>
          </a:bodyPr>
          <a:lstStyle>
            <a:lvl1pPr marL="0" indent="0">
              <a:buClrTx/>
              <a:buSzTx/>
              <a:buNone/>
            </a:lvl1pPr>
          </a:lstStyle>
          <a:p>
            <a:pPr algn="ctr"/>
            <a:r>
              <a:rPr lang="en-AU" sz="3200" dirty="0"/>
              <a:t>Is this algorithm, turning the pages, step by step, looking for the definition of “Programming” correct?</a:t>
            </a:r>
          </a:p>
        </p:txBody>
      </p:sp>
    </p:spTree>
    <p:extLst>
      <p:ext uri="{BB962C8B-B14F-4D97-AF65-F5344CB8AC3E}">
        <p14:creationId xmlns:p14="http://schemas.microsoft.com/office/powerpoint/2010/main" val="260084643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6448" y="2028825"/>
            <a:ext cx="8251104" cy="2800350"/>
          </a:xfrm>
          <a:prstGeom prst="rect">
            <a:avLst/>
          </a:prstGeom>
        </p:spPr>
        <p:txBody>
          <a:bodyPr>
            <a:noAutofit/>
          </a:bodyPr>
          <a:lstStyle>
            <a:lvl1pPr marL="0" indent="0">
              <a:buClrTx/>
              <a:buSzTx/>
              <a:buNone/>
            </a:lvl1pPr>
          </a:lstStyle>
          <a:p>
            <a:pPr algn="ctr"/>
            <a:r>
              <a:rPr lang="en-AU" sz="3200" dirty="0"/>
              <a:t>Instead of looking for the definition one page at a time, lets do two, four, six, eight, pages at a time. It it is faster. Is this algorithm correct? </a:t>
            </a:r>
          </a:p>
        </p:txBody>
      </p:sp>
    </p:spTree>
    <p:extLst>
      <p:ext uri="{BB962C8B-B14F-4D97-AF65-F5344CB8AC3E}">
        <p14:creationId xmlns:p14="http://schemas.microsoft.com/office/powerpoint/2010/main" val="900260785"/>
      </p:ext>
    </p:extLst>
  </p:cSld>
  <p:clrMapOvr>
    <a:masterClrMapping/>
  </p:clrMapOvr>
  <p:transition spd="med"/>
</p:sld>
</file>

<file path=ppt/theme/theme1.xml><?xml version="1.0" encoding="utf-8"?>
<a:theme xmlns:a="http://schemas.openxmlformats.org/drawingml/2006/main" name="curtin2010-PP2003">
  <a:themeElements>
    <a:clrScheme name="curtin2010-PP2003">
      <a:dk1>
        <a:srgbClr val="333333"/>
      </a:dk1>
      <a:lt1>
        <a:srgbClr val="FFFFFF"/>
      </a:lt1>
      <a:dk2>
        <a:srgbClr val="A7A7A7"/>
      </a:dk2>
      <a:lt2>
        <a:srgbClr val="535353"/>
      </a:lt2>
      <a:accent1>
        <a:srgbClr val="CC9900"/>
      </a:accent1>
      <a:accent2>
        <a:srgbClr val="333399"/>
      </a:accent2>
      <a:accent3>
        <a:srgbClr val="8F8F8F"/>
      </a:accent3>
      <a:accent4>
        <a:srgbClr val="2A2A2A"/>
      </a:accent4>
      <a:accent5>
        <a:srgbClr val="E2CAAA"/>
      </a:accent5>
      <a:accent6>
        <a:srgbClr val="2D2D8A"/>
      </a:accent6>
      <a:hlink>
        <a:srgbClr val="0000FF"/>
      </a:hlink>
      <a:folHlink>
        <a:srgbClr val="FF00FF"/>
      </a:folHlink>
    </a:clrScheme>
    <a:fontScheme name="curtin2010-PP2003">
      <a:majorFont>
        <a:latin typeface="Arial"/>
        <a:ea typeface="Arial"/>
        <a:cs typeface="Arial"/>
      </a:majorFont>
      <a:minorFont>
        <a:latin typeface="Helvetica"/>
        <a:ea typeface="Helvetica"/>
        <a:cs typeface="Helvetica"/>
      </a:minorFont>
    </a:fontScheme>
    <a:fmtScheme name="curtin2010-PP200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rtin2010-PP2003">
  <a:themeElements>
    <a:clrScheme name="curtin2010-PP2003">
      <a:dk1>
        <a:srgbClr val="000000"/>
      </a:dk1>
      <a:lt1>
        <a:srgbClr val="FFFFFF"/>
      </a:lt1>
      <a:dk2>
        <a:srgbClr val="A7A7A7"/>
      </a:dk2>
      <a:lt2>
        <a:srgbClr val="535353"/>
      </a:lt2>
      <a:accent1>
        <a:srgbClr val="CC9900"/>
      </a:accent1>
      <a:accent2>
        <a:srgbClr val="333399"/>
      </a:accent2>
      <a:accent3>
        <a:srgbClr val="8F8F8F"/>
      </a:accent3>
      <a:accent4>
        <a:srgbClr val="2A2A2A"/>
      </a:accent4>
      <a:accent5>
        <a:srgbClr val="E2CAAA"/>
      </a:accent5>
      <a:accent6>
        <a:srgbClr val="2D2D8A"/>
      </a:accent6>
      <a:hlink>
        <a:srgbClr val="0000FF"/>
      </a:hlink>
      <a:folHlink>
        <a:srgbClr val="FF00FF"/>
      </a:folHlink>
    </a:clrScheme>
    <a:fontScheme name="curtin2010-PP2003">
      <a:majorFont>
        <a:latin typeface="Arial"/>
        <a:ea typeface="Arial"/>
        <a:cs typeface="Arial"/>
      </a:majorFont>
      <a:minorFont>
        <a:latin typeface="Helvetica"/>
        <a:ea typeface="Helvetica"/>
        <a:cs typeface="Helvetica"/>
      </a:minorFont>
    </a:fontScheme>
    <a:fmtScheme name="curtin2010-PP200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653</TotalTime>
  <Words>2396</Words>
  <Application>Microsoft Macintosh PowerPoint</Application>
  <PresentationFormat>On-screen Show (4:3)</PresentationFormat>
  <Paragraphs>135</Paragraphs>
  <Slides>16</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Helvetica</vt:lpstr>
      <vt:lpstr>Wingdings</vt:lpstr>
      <vt:lpstr>curtin2010-PP2003</vt:lpstr>
      <vt:lpstr>What is Programming?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Pseudocode</vt:lpstr>
      <vt:lpstr>Functions</vt:lpstr>
      <vt:lpstr>Selection</vt:lpstr>
      <vt:lpstr>Boolean Expressions</vt:lpstr>
      <vt:lpstr>Loops</vt:lpstr>
      <vt:lpstr>Programming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Programming?</dc:title>
  <cp:lastModifiedBy>Michael Borck</cp:lastModifiedBy>
  <cp:revision>20</cp:revision>
  <dcterms:modified xsi:type="dcterms:W3CDTF">2022-02-27T23:16:17Z</dcterms:modified>
</cp:coreProperties>
</file>